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Default Extension="doc" ContentType="application/msword"/>
  <Override PartName="/ppt/diagrams/layout1.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69.xml" ContentType="application/vnd.openxmlformats-officedocument.presentationml.notesSlide+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diagrams/quickStyle1.xml" ContentType="application/vnd.openxmlformats-officedocument.drawingml.diagramStyl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slideLayouts/slideLayout42.xml" ContentType="application/vnd.openxmlformats-officedocument.presentationml.slideLayout+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3" r:id="rId2"/>
    <p:sldMasterId id="2147483692" r:id="rId3"/>
  </p:sldMasterIdLst>
  <p:notesMasterIdLst>
    <p:notesMasterId r:id="rId79"/>
  </p:notesMasterIdLst>
  <p:handoutMasterIdLst>
    <p:handoutMasterId r:id="rId80"/>
  </p:handoutMasterIdLst>
  <p:sldIdLst>
    <p:sldId id="349" r:id="rId4"/>
    <p:sldId id="426" r:id="rId5"/>
    <p:sldId id="618" r:id="rId6"/>
    <p:sldId id="688" r:id="rId7"/>
    <p:sldId id="429" r:id="rId8"/>
    <p:sldId id="663" r:id="rId9"/>
    <p:sldId id="382" r:id="rId10"/>
    <p:sldId id="664" r:id="rId11"/>
    <p:sldId id="385" r:id="rId12"/>
    <p:sldId id="383" r:id="rId13"/>
    <p:sldId id="708" r:id="rId14"/>
    <p:sldId id="620" r:id="rId15"/>
    <p:sldId id="437" r:id="rId16"/>
    <p:sldId id="678" r:id="rId17"/>
    <p:sldId id="406" r:id="rId18"/>
    <p:sldId id="407" r:id="rId19"/>
    <p:sldId id="408" r:id="rId20"/>
    <p:sldId id="530" r:id="rId21"/>
    <p:sldId id="410" r:id="rId22"/>
    <p:sldId id="676" r:id="rId23"/>
    <p:sldId id="409" r:id="rId24"/>
    <p:sldId id="765" r:id="rId25"/>
    <p:sldId id="759" r:id="rId26"/>
    <p:sldId id="687" r:id="rId27"/>
    <p:sldId id="438" r:id="rId28"/>
    <p:sldId id="576" r:id="rId29"/>
    <p:sldId id="766" r:id="rId30"/>
    <p:sldId id="760" r:id="rId31"/>
    <p:sldId id="795" r:id="rId32"/>
    <p:sldId id="796" r:id="rId33"/>
    <p:sldId id="802" r:id="rId34"/>
    <p:sldId id="797" r:id="rId35"/>
    <p:sldId id="442" r:id="rId36"/>
    <p:sldId id="337" r:id="rId37"/>
    <p:sldId id="709" r:id="rId38"/>
    <p:sldId id="710" r:id="rId39"/>
    <p:sldId id="711" r:id="rId40"/>
    <p:sldId id="712" r:id="rId41"/>
    <p:sldId id="743" r:id="rId42"/>
    <p:sldId id="803" r:id="rId43"/>
    <p:sldId id="798" r:id="rId44"/>
    <p:sldId id="756" r:id="rId45"/>
    <p:sldId id="767" r:id="rId46"/>
    <p:sldId id="770" r:id="rId47"/>
    <p:sldId id="769" r:id="rId48"/>
    <p:sldId id="771" r:id="rId49"/>
    <p:sldId id="799" r:id="rId50"/>
    <p:sldId id="755" r:id="rId51"/>
    <p:sldId id="804" r:id="rId52"/>
    <p:sldId id="768" r:id="rId53"/>
    <p:sldId id="373" r:id="rId54"/>
    <p:sldId id="581" r:id="rId55"/>
    <p:sldId id="772" r:id="rId56"/>
    <p:sldId id="773" r:id="rId57"/>
    <p:sldId id="774" r:id="rId58"/>
    <p:sldId id="775" r:id="rId59"/>
    <p:sldId id="776" r:id="rId60"/>
    <p:sldId id="777" r:id="rId61"/>
    <p:sldId id="778" r:id="rId62"/>
    <p:sldId id="779" r:id="rId63"/>
    <p:sldId id="780" r:id="rId64"/>
    <p:sldId id="781" r:id="rId65"/>
    <p:sldId id="785" r:id="rId66"/>
    <p:sldId id="786" r:id="rId67"/>
    <p:sldId id="787" r:id="rId68"/>
    <p:sldId id="788" r:id="rId69"/>
    <p:sldId id="783" r:id="rId70"/>
    <p:sldId id="806" r:id="rId71"/>
    <p:sldId id="807" r:id="rId72"/>
    <p:sldId id="808" r:id="rId73"/>
    <p:sldId id="809" r:id="rId74"/>
    <p:sldId id="810" r:id="rId75"/>
    <p:sldId id="811" r:id="rId76"/>
    <p:sldId id="812" r:id="rId77"/>
    <p:sldId id="813" r:id="rId78"/>
  </p:sldIdLst>
  <p:sldSz cx="9144000" cy="6858000" type="screen4x3"/>
  <p:notesSz cx="6858000" cy="9144000"/>
  <p:defaultTextStyle>
    <a:defPPr>
      <a:defRPr lang="en-US"/>
    </a:defPPr>
    <a:lvl1pPr algn="l" rtl="0" fontAlgn="base">
      <a:spcBef>
        <a:spcPct val="0"/>
      </a:spcBef>
      <a:spcAft>
        <a:spcPct val="0"/>
      </a:spcAft>
      <a:defRPr sz="2400" b="1" kern="1200">
        <a:solidFill>
          <a:schemeClr val="tx1"/>
        </a:solidFill>
        <a:latin typeface="Calibri" pitchFamily="34" charset="0"/>
        <a:ea typeface="ＭＳ Ｐゴシック" pitchFamily="34" charset="-128"/>
        <a:cs typeface="+mn-cs"/>
      </a:defRPr>
    </a:lvl1pPr>
    <a:lvl2pPr marL="457200" algn="l" rtl="0" fontAlgn="base">
      <a:spcBef>
        <a:spcPct val="0"/>
      </a:spcBef>
      <a:spcAft>
        <a:spcPct val="0"/>
      </a:spcAft>
      <a:defRPr sz="2400" b="1" kern="1200">
        <a:solidFill>
          <a:schemeClr val="tx1"/>
        </a:solidFill>
        <a:latin typeface="Calibri" pitchFamily="34" charset="0"/>
        <a:ea typeface="ＭＳ Ｐゴシック" pitchFamily="34" charset="-128"/>
        <a:cs typeface="+mn-cs"/>
      </a:defRPr>
    </a:lvl2pPr>
    <a:lvl3pPr marL="914400" algn="l" rtl="0" fontAlgn="base">
      <a:spcBef>
        <a:spcPct val="0"/>
      </a:spcBef>
      <a:spcAft>
        <a:spcPct val="0"/>
      </a:spcAft>
      <a:defRPr sz="2400" b="1" kern="1200">
        <a:solidFill>
          <a:schemeClr val="tx1"/>
        </a:solidFill>
        <a:latin typeface="Calibri" pitchFamily="34" charset="0"/>
        <a:ea typeface="ＭＳ Ｐゴシック" pitchFamily="34" charset="-128"/>
        <a:cs typeface="+mn-cs"/>
      </a:defRPr>
    </a:lvl3pPr>
    <a:lvl4pPr marL="1371600" algn="l" rtl="0" fontAlgn="base">
      <a:spcBef>
        <a:spcPct val="0"/>
      </a:spcBef>
      <a:spcAft>
        <a:spcPct val="0"/>
      </a:spcAft>
      <a:defRPr sz="2400" b="1" kern="1200">
        <a:solidFill>
          <a:schemeClr val="tx1"/>
        </a:solidFill>
        <a:latin typeface="Calibri" pitchFamily="34" charset="0"/>
        <a:ea typeface="ＭＳ Ｐゴシック" pitchFamily="34" charset="-128"/>
        <a:cs typeface="+mn-cs"/>
      </a:defRPr>
    </a:lvl4pPr>
    <a:lvl5pPr marL="1828800" algn="l" rtl="0" fontAlgn="base">
      <a:spcBef>
        <a:spcPct val="0"/>
      </a:spcBef>
      <a:spcAft>
        <a:spcPct val="0"/>
      </a:spcAft>
      <a:defRPr sz="2400" b="1" kern="1200">
        <a:solidFill>
          <a:schemeClr val="tx1"/>
        </a:solidFill>
        <a:latin typeface="Calibri" pitchFamily="34" charset="0"/>
        <a:ea typeface="ＭＳ Ｐゴシック" pitchFamily="34" charset="-128"/>
        <a:cs typeface="+mn-cs"/>
      </a:defRPr>
    </a:lvl5pPr>
    <a:lvl6pPr marL="2286000" algn="l" defTabSz="914400" rtl="0" eaLnBrk="1" latinLnBrk="0" hangingPunct="1">
      <a:defRPr sz="2400" b="1" kern="1200">
        <a:solidFill>
          <a:schemeClr val="tx1"/>
        </a:solidFill>
        <a:latin typeface="Calibri" pitchFamily="34" charset="0"/>
        <a:ea typeface="ＭＳ Ｐゴシック" pitchFamily="34" charset="-128"/>
        <a:cs typeface="+mn-cs"/>
      </a:defRPr>
    </a:lvl6pPr>
    <a:lvl7pPr marL="2743200" algn="l" defTabSz="914400" rtl="0" eaLnBrk="1" latinLnBrk="0" hangingPunct="1">
      <a:defRPr sz="2400" b="1" kern="1200">
        <a:solidFill>
          <a:schemeClr val="tx1"/>
        </a:solidFill>
        <a:latin typeface="Calibri" pitchFamily="34" charset="0"/>
        <a:ea typeface="ＭＳ Ｐゴシック" pitchFamily="34" charset="-128"/>
        <a:cs typeface="+mn-cs"/>
      </a:defRPr>
    </a:lvl7pPr>
    <a:lvl8pPr marL="3200400" algn="l" defTabSz="914400" rtl="0" eaLnBrk="1" latinLnBrk="0" hangingPunct="1">
      <a:defRPr sz="2400" b="1" kern="1200">
        <a:solidFill>
          <a:schemeClr val="tx1"/>
        </a:solidFill>
        <a:latin typeface="Calibri" pitchFamily="34" charset="0"/>
        <a:ea typeface="ＭＳ Ｐゴシック" pitchFamily="34" charset="-128"/>
        <a:cs typeface="+mn-cs"/>
      </a:defRPr>
    </a:lvl8pPr>
    <a:lvl9pPr marL="3657600" algn="l" defTabSz="914400" rtl="0" eaLnBrk="1" latinLnBrk="0" hangingPunct="1">
      <a:defRPr sz="2400" b="1" kern="1200">
        <a:solidFill>
          <a:schemeClr val="tx1"/>
        </a:solidFill>
        <a:latin typeface="Calibri" pitchFamily="34" charset="0"/>
        <a:ea typeface="ＭＳ Ｐゴシック"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000000"/>
    <a:srgbClr val="0033CC"/>
    <a:srgbClr val="343137"/>
    <a:srgbClr val="BB8800"/>
    <a:srgbClr val="871113"/>
    <a:srgbClr val="B0B0B0"/>
    <a:srgbClr val="00417C"/>
    <a:srgbClr val="B6121B"/>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31" autoAdjust="0"/>
    <p:restoredTop sz="72431" autoAdjust="0"/>
  </p:normalViewPr>
  <p:slideViewPr>
    <p:cSldViewPr>
      <p:cViewPr varScale="1">
        <p:scale>
          <a:sx n="56" d="100"/>
          <a:sy n="56" d="100"/>
        </p:scale>
        <p:origin x="-1470" y="-90"/>
      </p:cViewPr>
      <p:guideLst>
        <p:guide orient="horz" pos="2160"/>
        <p:guide pos="2880"/>
      </p:guideLst>
    </p:cSldViewPr>
  </p:slideViewPr>
  <p:outlineViewPr>
    <p:cViewPr>
      <p:scale>
        <a:sx n="66" d="100"/>
        <a:sy n="66" d="100"/>
      </p:scale>
      <p:origin x="0" y="8148"/>
    </p:cViewPr>
  </p:outlineViewPr>
  <p:notesTextViewPr>
    <p:cViewPr>
      <p:scale>
        <a:sx n="100" d="100"/>
        <a:sy n="100" d="100"/>
      </p:scale>
      <p:origin x="0" y="0"/>
    </p:cViewPr>
  </p:notesTextViewPr>
  <p:sorterViewPr>
    <p:cViewPr>
      <p:scale>
        <a:sx n="90" d="100"/>
        <a:sy n="9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tableStyles" Target="tableStyles.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handoutMaster" Target="handoutMasters/handout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51D3C8-273A-4C85-AE09-4E45BFD4284C}" type="doc">
      <dgm:prSet loTypeId="urn:microsoft.com/office/officeart/2005/8/layout/chevron2" loCatId="list" qsTypeId="urn:microsoft.com/office/officeart/2005/8/quickstyle/3d1" qsCatId="3D" csTypeId="urn:microsoft.com/office/officeart/2005/8/colors/colorful2" csCatId="colorful" phldr="1"/>
      <dgm:spPr/>
      <dgm:t>
        <a:bodyPr/>
        <a:lstStyle/>
        <a:p>
          <a:endParaRPr lang="en-US"/>
        </a:p>
      </dgm:t>
    </dgm:pt>
    <dgm:pt modelId="{36BCE6EC-CB83-46D8-910C-BAE26734AB53}">
      <dgm:prSet phldrT="[Text]"/>
      <dgm:spPr/>
      <dgm:t>
        <a:bodyPr/>
        <a:lstStyle/>
        <a:p>
          <a:r>
            <a:rPr lang="en-US" dirty="0" smtClean="0"/>
            <a:t>1</a:t>
          </a:r>
          <a:endParaRPr lang="en-US" dirty="0"/>
        </a:p>
      </dgm:t>
    </dgm:pt>
    <dgm:pt modelId="{E69FFC9A-73E6-4BF7-88A2-DA71B2078D5E}" type="parTrans" cxnId="{3E7B5ADE-EF88-4E32-A0BD-BFD338256240}">
      <dgm:prSet/>
      <dgm:spPr/>
      <dgm:t>
        <a:bodyPr/>
        <a:lstStyle/>
        <a:p>
          <a:endParaRPr lang="en-US"/>
        </a:p>
      </dgm:t>
    </dgm:pt>
    <dgm:pt modelId="{4F4A4673-0F62-487C-BCD5-6E23E39FD675}" type="sibTrans" cxnId="{3E7B5ADE-EF88-4E32-A0BD-BFD338256240}">
      <dgm:prSet/>
      <dgm:spPr/>
      <dgm:t>
        <a:bodyPr/>
        <a:lstStyle/>
        <a:p>
          <a:endParaRPr lang="en-US"/>
        </a:p>
      </dgm:t>
    </dgm:pt>
    <dgm:pt modelId="{ACF5D7E3-D6B9-4590-8EA0-AC965BD2DE8F}">
      <dgm:prSet phldrT="[Text]"/>
      <dgm:spPr/>
      <dgm:t>
        <a:bodyPr/>
        <a:lstStyle/>
        <a:p>
          <a:r>
            <a:rPr lang="en-US" dirty="0" smtClean="0"/>
            <a:t>Unit 1</a:t>
          </a:r>
          <a:endParaRPr lang="en-US" dirty="0"/>
        </a:p>
      </dgm:t>
    </dgm:pt>
    <dgm:pt modelId="{A198454D-5F8A-4439-92AC-9030AB2090E3}" type="parTrans" cxnId="{CBC2F3B3-D754-4A33-A38C-EB4447615D4B}">
      <dgm:prSet/>
      <dgm:spPr/>
      <dgm:t>
        <a:bodyPr/>
        <a:lstStyle/>
        <a:p>
          <a:endParaRPr lang="en-US"/>
        </a:p>
      </dgm:t>
    </dgm:pt>
    <dgm:pt modelId="{146BE1E3-7922-4798-AFB3-354ED1A5285B}" type="sibTrans" cxnId="{CBC2F3B3-D754-4A33-A38C-EB4447615D4B}">
      <dgm:prSet/>
      <dgm:spPr/>
      <dgm:t>
        <a:bodyPr/>
        <a:lstStyle/>
        <a:p>
          <a:endParaRPr lang="en-US"/>
        </a:p>
      </dgm:t>
    </dgm:pt>
    <dgm:pt modelId="{2D0CC99F-A6BF-4551-8F7F-362F491D4DFD}">
      <dgm:prSet phldrT="[Text]"/>
      <dgm:spPr/>
      <dgm:t>
        <a:bodyPr/>
        <a:lstStyle/>
        <a:p>
          <a:r>
            <a:rPr lang="en-US" b="1" dirty="0" smtClean="0">
              <a:solidFill>
                <a:srgbClr val="BB8800"/>
              </a:solidFill>
            </a:rPr>
            <a:t>Technology</a:t>
          </a:r>
          <a:r>
            <a:rPr lang="en-US" dirty="0" smtClean="0"/>
            <a:t> /</a:t>
          </a:r>
          <a:r>
            <a:rPr lang="en-US" b="1" dirty="0" smtClean="0">
              <a:solidFill>
                <a:srgbClr val="7030A0"/>
              </a:solidFill>
            </a:rPr>
            <a:t>Diversity</a:t>
          </a:r>
          <a:r>
            <a:rPr lang="en-US" dirty="0" smtClean="0"/>
            <a:t>/ </a:t>
          </a:r>
          <a:r>
            <a:rPr lang="en-US" b="1" dirty="0" smtClean="0">
              <a:solidFill>
                <a:srgbClr val="C00000"/>
              </a:solidFill>
            </a:rPr>
            <a:t>Friends Far and Near: Our World</a:t>
          </a:r>
          <a:endParaRPr lang="en-US" b="1" dirty="0">
            <a:solidFill>
              <a:srgbClr val="C00000"/>
            </a:solidFill>
          </a:endParaRPr>
        </a:p>
      </dgm:t>
    </dgm:pt>
    <dgm:pt modelId="{39579570-6DF2-41E5-A56E-3E8199C991F4}" type="parTrans" cxnId="{7510B9DB-44FA-4164-8840-E6E2477F4894}">
      <dgm:prSet/>
      <dgm:spPr/>
      <dgm:t>
        <a:bodyPr/>
        <a:lstStyle/>
        <a:p>
          <a:endParaRPr lang="en-US"/>
        </a:p>
      </dgm:t>
    </dgm:pt>
    <dgm:pt modelId="{977F25E3-4CE7-4D3B-84B6-A5A6CAA1EC38}" type="sibTrans" cxnId="{7510B9DB-44FA-4164-8840-E6E2477F4894}">
      <dgm:prSet/>
      <dgm:spPr/>
      <dgm:t>
        <a:bodyPr/>
        <a:lstStyle/>
        <a:p>
          <a:endParaRPr lang="en-US"/>
        </a:p>
      </dgm:t>
    </dgm:pt>
    <dgm:pt modelId="{11473418-A38A-4A78-896A-B2D123C28DF0}">
      <dgm:prSet phldrT="[Text]"/>
      <dgm:spPr/>
      <dgm:t>
        <a:bodyPr/>
        <a:lstStyle/>
        <a:p>
          <a:r>
            <a:rPr lang="en-US" dirty="0" smtClean="0"/>
            <a:t>2</a:t>
          </a:r>
          <a:endParaRPr lang="en-US" dirty="0"/>
        </a:p>
      </dgm:t>
    </dgm:pt>
    <dgm:pt modelId="{8CB609E8-672D-4069-AE56-30DE394B42DC}" type="parTrans" cxnId="{320EDF8C-091C-4785-A8C5-3C83B6EC3622}">
      <dgm:prSet/>
      <dgm:spPr/>
      <dgm:t>
        <a:bodyPr/>
        <a:lstStyle/>
        <a:p>
          <a:endParaRPr lang="en-US"/>
        </a:p>
      </dgm:t>
    </dgm:pt>
    <dgm:pt modelId="{26027AD0-780F-4CA0-81D3-2996D8B83F8E}" type="sibTrans" cxnId="{320EDF8C-091C-4785-A8C5-3C83B6EC3622}">
      <dgm:prSet/>
      <dgm:spPr/>
      <dgm:t>
        <a:bodyPr/>
        <a:lstStyle/>
        <a:p>
          <a:endParaRPr lang="en-US"/>
        </a:p>
      </dgm:t>
    </dgm:pt>
    <dgm:pt modelId="{05E98215-6A40-4C60-99CB-258F291D5DCD}">
      <dgm:prSet phldrT="[Text]"/>
      <dgm:spPr/>
      <dgm:t>
        <a:bodyPr/>
        <a:lstStyle/>
        <a:p>
          <a:r>
            <a:rPr lang="en-US" dirty="0" smtClean="0"/>
            <a:t>Unit 2</a:t>
          </a:r>
          <a:endParaRPr lang="en-US" dirty="0"/>
        </a:p>
      </dgm:t>
    </dgm:pt>
    <dgm:pt modelId="{1CB5D6B0-12E6-44A9-B20D-4B8ECE44E54B}" type="parTrans" cxnId="{3A245D61-D74C-4A31-904B-E3DF931435EB}">
      <dgm:prSet/>
      <dgm:spPr/>
      <dgm:t>
        <a:bodyPr/>
        <a:lstStyle/>
        <a:p>
          <a:endParaRPr lang="en-US"/>
        </a:p>
      </dgm:t>
    </dgm:pt>
    <dgm:pt modelId="{B551240B-3EBC-4504-B510-84CB6422710E}" type="sibTrans" cxnId="{3A245D61-D74C-4A31-904B-E3DF931435EB}">
      <dgm:prSet/>
      <dgm:spPr/>
      <dgm:t>
        <a:bodyPr/>
        <a:lstStyle/>
        <a:p>
          <a:endParaRPr lang="en-US"/>
        </a:p>
      </dgm:t>
    </dgm:pt>
    <dgm:pt modelId="{28727169-B58A-4248-A428-B6EEAB0EF52F}">
      <dgm:prSet phldrT="[Text]"/>
      <dgm:spPr/>
      <dgm:t>
        <a:bodyPr/>
        <a:lstStyle/>
        <a:p>
          <a:r>
            <a:rPr lang="en-US" b="1" dirty="0" smtClean="0">
              <a:solidFill>
                <a:srgbClr val="BB8800"/>
              </a:solidFill>
            </a:rPr>
            <a:t>Energy</a:t>
          </a:r>
          <a:r>
            <a:rPr lang="en-US" dirty="0" smtClean="0"/>
            <a:t>/ </a:t>
          </a:r>
          <a:r>
            <a:rPr lang="en-US" b="1" dirty="0" smtClean="0">
              <a:solidFill>
                <a:srgbClr val="7030A0"/>
              </a:solidFill>
            </a:rPr>
            <a:t>Energy</a:t>
          </a:r>
          <a:r>
            <a:rPr lang="en-US" dirty="0" smtClean="0"/>
            <a:t>/ </a:t>
          </a:r>
          <a:r>
            <a:rPr lang="en-US" b="1" dirty="0" smtClean="0">
              <a:solidFill>
                <a:srgbClr val="B6121B"/>
              </a:solidFill>
            </a:rPr>
            <a:t>The Circle of Life</a:t>
          </a:r>
          <a:endParaRPr lang="en-US" b="1" dirty="0">
            <a:solidFill>
              <a:srgbClr val="B6121B"/>
            </a:solidFill>
          </a:endParaRPr>
        </a:p>
      </dgm:t>
    </dgm:pt>
    <dgm:pt modelId="{0A2BE9C5-B0E7-440F-A232-CBEBBBE9C684}" type="parTrans" cxnId="{95197D61-6148-4649-AC54-8B21CA057E5D}">
      <dgm:prSet/>
      <dgm:spPr/>
      <dgm:t>
        <a:bodyPr/>
        <a:lstStyle/>
        <a:p>
          <a:endParaRPr lang="en-US"/>
        </a:p>
      </dgm:t>
    </dgm:pt>
    <dgm:pt modelId="{FBAFB224-20CC-4689-A974-29843A239FD3}" type="sibTrans" cxnId="{95197D61-6148-4649-AC54-8B21CA057E5D}">
      <dgm:prSet/>
      <dgm:spPr/>
      <dgm:t>
        <a:bodyPr/>
        <a:lstStyle/>
        <a:p>
          <a:endParaRPr lang="en-US"/>
        </a:p>
      </dgm:t>
    </dgm:pt>
    <dgm:pt modelId="{79BE3E47-7923-4BF4-B8C5-3A9C4A2676B7}">
      <dgm:prSet phldrT="[Text]"/>
      <dgm:spPr/>
      <dgm:t>
        <a:bodyPr/>
        <a:lstStyle/>
        <a:p>
          <a:r>
            <a:rPr lang="en-US" dirty="0" smtClean="0"/>
            <a:t>3</a:t>
          </a:r>
          <a:endParaRPr lang="en-US" dirty="0"/>
        </a:p>
      </dgm:t>
    </dgm:pt>
    <dgm:pt modelId="{32FB74D2-299F-41BC-8FFB-DEE5F5B7AC8A}" type="parTrans" cxnId="{31E2B077-7DCF-40F0-B5A8-854B85B9BEF2}">
      <dgm:prSet/>
      <dgm:spPr/>
      <dgm:t>
        <a:bodyPr/>
        <a:lstStyle/>
        <a:p>
          <a:endParaRPr lang="en-US"/>
        </a:p>
      </dgm:t>
    </dgm:pt>
    <dgm:pt modelId="{68CD35D0-74F2-484F-9D54-3C9E4AFD622C}" type="sibTrans" cxnId="{31E2B077-7DCF-40F0-B5A8-854B85B9BEF2}">
      <dgm:prSet/>
      <dgm:spPr/>
      <dgm:t>
        <a:bodyPr/>
        <a:lstStyle/>
        <a:p>
          <a:endParaRPr lang="en-US"/>
        </a:p>
      </dgm:t>
    </dgm:pt>
    <dgm:pt modelId="{7D1ABDAE-F121-4058-8096-69E00BFDFB47}">
      <dgm:prSet phldrT="[Text]"/>
      <dgm:spPr/>
      <dgm:t>
        <a:bodyPr/>
        <a:lstStyle/>
        <a:p>
          <a:r>
            <a:rPr lang="en-US" dirty="0" smtClean="0"/>
            <a:t>Unit 3</a:t>
          </a:r>
          <a:endParaRPr lang="en-US" dirty="0"/>
        </a:p>
      </dgm:t>
    </dgm:pt>
    <dgm:pt modelId="{BC31ED6B-396B-4FD7-A5FE-8BD25EB23D2E}" type="parTrans" cxnId="{66C62719-5EF9-4E36-8993-92DA8F022EF6}">
      <dgm:prSet/>
      <dgm:spPr/>
      <dgm:t>
        <a:bodyPr/>
        <a:lstStyle/>
        <a:p>
          <a:endParaRPr lang="en-US"/>
        </a:p>
      </dgm:t>
    </dgm:pt>
    <dgm:pt modelId="{1BD716C6-15AD-46C2-B30F-549E800C57DF}" type="sibTrans" cxnId="{66C62719-5EF9-4E36-8993-92DA8F022EF6}">
      <dgm:prSet/>
      <dgm:spPr/>
      <dgm:t>
        <a:bodyPr/>
        <a:lstStyle/>
        <a:p>
          <a:endParaRPr lang="en-US"/>
        </a:p>
      </dgm:t>
    </dgm:pt>
    <dgm:pt modelId="{56EE49DC-2B1C-48AF-B4EA-0FB180F5AF54}">
      <dgm:prSet phldrT="[Text]"/>
      <dgm:spPr/>
      <dgm:t>
        <a:bodyPr/>
        <a:lstStyle/>
        <a:p>
          <a:r>
            <a:rPr lang="en-US" b="1" dirty="0" smtClean="0">
              <a:solidFill>
                <a:srgbClr val="BB8800"/>
              </a:solidFill>
            </a:rPr>
            <a:t>Environmental Science </a:t>
          </a:r>
          <a:r>
            <a:rPr lang="en-US" dirty="0" smtClean="0"/>
            <a:t>/ </a:t>
          </a:r>
          <a:r>
            <a:rPr lang="en-US" b="1" dirty="0" smtClean="0">
              <a:solidFill>
                <a:srgbClr val="7030A0"/>
              </a:solidFill>
            </a:rPr>
            <a:t>Earth Science and Beyond</a:t>
          </a:r>
          <a:r>
            <a:rPr lang="en-US" dirty="0" smtClean="0"/>
            <a:t>/ </a:t>
          </a:r>
          <a:r>
            <a:rPr lang="en-US" b="1" dirty="0" smtClean="0">
              <a:solidFill>
                <a:srgbClr val="B6121B"/>
              </a:solidFill>
            </a:rPr>
            <a:t>Earth Systems (Water, Wind and the World)</a:t>
          </a:r>
          <a:endParaRPr lang="en-US" b="1" dirty="0">
            <a:solidFill>
              <a:srgbClr val="B6121B"/>
            </a:solidFill>
          </a:endParaRPr>
        </a:p>
      </dgm:t>
    </dgm:pt>
    <dgm:pt modelId="{20330931-F781-420C-A754-97E49CF35B2C}" type="parTrans" cxnId="{8DF68DDD-9023-4486-847F-6A370E257CAC}">
      <dgm:prSet/>
      <dgm:spPr/>
      <dgm:t>
        <a:bodyPr/>
        <a:lstStyle/>
        <a:p>
          <a:endParaRPr lang="en-US"/>
        </a:p>
      </dgm:t>
    </dgm:pt>
    <dgm:pt modelId="{FEFC9951-4E78-4341-A53F-A01CC0C4331F}" type="sibTrans" cxnId="{8DF68DDD-9023-4486-847F-6A370E257CAC}">
      <dgm:prSet/>
      <dgm:spPr/>
      <dgm:t>
        <a:bodyPr/>
        <a:lstStyle/>
        <a:p>
          <a:endParaRPr lang="en-US"/>
        </a:p>
      </dgm:t>
    </dgm:pt>
    <dgm:pt modelId="{9B4EA636-A23A-4B00-AEBA-D6132DEAE982}">
      <dgm:prSet phldrT="[Text]"/>
      <dgm:spPr/>
      <dgm:t>
        <a:bodyPr/>
        <a:lstStyle/>
        <a:p>
          <a:r>
            <a:rPr lang="en-US" dirty="0" smtClean="0"/>
            <a:t>Unit 4</a:t>
          </a:r>
          <a:endParaRPr lang="en-US" dirty="0"/>
        </a:p>
      </dgm:t>
    </dgm:pt>
    <dgm:pt modelId="{B19A6636-1CD4-42DA-BD3B-2D78C4F471CA}" type="parTrans" cxnId="{362D99A8-5061-47AB-9721-96EA1A7D268D}">
      <dgm:prSet/>
      <dgm:spPr/>
      <dgm:t>
        <a:bodyPr/>
        <a:lstStyle/>
        <a:p>
          <a:endParaRPr lang="en-US"/>
        </a:p>
      </dgm:t>
    </dgm:pt>
    <dgm:pt modelId="{537F6857-350F-4140-B0C4-8686CBFFB464}" type="sibTrans" cxnId="{362D99A8-5061-47AB-9721-96EA1A7D268D}">
      <dgm:prSet/>
      <dgm:spPr/>
      <dgm:t>
        <a:bodyPr/>
        <a:lstStyle/>
        <a:p>
          <a:endParaRPr lang="en-US"/>
        </a:p>
      </dgm:t>
    </dgm:pt>
    <dgm:pt modelId="{E0701686-5BF6-4EAB-8548-2B771334A0AA}">
      <dgm:prSet phldrT="[Text]"/>
      <dgm:spPr/>
      <dgm:t>
        <a:bodyPr/>
        <a:lstStyle/>
        <a:p>
          <a:r>
            <a:rPr lang="en-US" dirty="0" smtClean="0"/>
            <a:t>4</a:t>
          </a:r>
          <a:endParaRPr lang="en-US" dirty="0"/>
        </a:p>
      </dgm:t>
    </dgm:pt>
    <dgm:pt modelId="{2CE9BE99-7BE0-4D89-A09B-34388256C8F1}" type="parTrans" cxnId="{96C7A69F-E92C-4DFC-9306-E832BC8BC79E}">
      <dgm:prSet/>
      <dgm:spPr/>
      <dgm:t>
        <a:bodyPr/>
        <a:lstStyle/>
        <a:p>
          <a:endParaRPr lang="en-US"/>
        </a:p>
      </dgm:t>
    </dgm:pt>
    <dgm:pt modelId="{A2273FEC-AEDC-461C-A8CE-DAEEAA87FBB8}" type="sibTrans" cxnId="{96C7A69F-E92C-4DFC-9306-E832BC8BC79E}">
      <dgm:prSet/>
      <dgm:spPr/>
      <dgm:t>
        <a:bodyPr/>
        <a:lstStyle/>
        <a:p>
          <a:endParaRPr lang="en-US"/>
        </a:p>
      </dgm:t>
    </dgm:pt>
    <dgm:pt modelId="{F78DD605-E8A9-48DE-A6E5-22A1B619AF48}">
      <dgm:prSet phldrT="[Text]"/>
      <dgm:spPr/>
      <dgm:t>
        <a:bodyPr/>
        <a:lstStyle/>
        <a:p>
          <a:r>
            <a:rPr lang="en-US" b="1" dirty="0" smtClean="0">
              <a:solidFill>
                <a:srgbClr val="BB8800"/>
              </a:solidFill>
            </a:rPr>
            <a:t>Change</a:t>
          </a:r>
          <a:r>
            <a:rPr lang="en-US" dirty="0" smtClean="0"/>
            <a:t>/ </a:t>
          </a:r>
          <a:r>
            <a:rPr lang="en-US" b="1" dirty="0" smtClean="0">
              <a:solidFill>
                <a:srgbClr val="7030A0"/>
              </a:solidFill>
            </a:rPr>
            <a:t>Change</a:t>
          </a:r>
          <a:r>
            <a:rPr lang="en-US" dirty="0" smtClean="0"/>
            <a:t>/ </a:t>
          </a:r>
          <a:r>
            <a:rPr lang="en-US" b="1" dirty="0" smtClean="0">
              <a:solidFill>
                <a:srgbClr val="B6121B"/>
              </a:solidFill>
            </a:rPr>
            <a:t>Investigations of Transformations</a:t>
          </a:r>
          <a:endParaRPr lang="en-US" b="1" dirty="0">
            <a:solidFill>
              <a:srgbClr val="B6121B"/>
            </a:solidFill>
          </a:endParaRPr>
        </a:p>
      </dgm:t>
    </dgm:pt>
    <dgm:pt modelId="{A28E0A66-B5A8-40A2-80F6-5BDBFDB2FA57}" type="parTrans" cxnId="{59B1488D-640C-40D6-A775-C03FA36AB45F}">
      <dgm:prSet/>
      <dgm:spPr/>
      <dgm:t>
        <a:bodyPr/>
        <a:lstStyle/>
        <a:p>
          <a:endParaRPr lang="en-US"/>
        </a:p>
      </dgm:t>
    </dgm:pt>
    <dgm:pt modelId="{E567EEFD-2536-41CB-92B7-488148C0E291}" type="sibTrans" cxnId="{59B1488D-640C-40D6-A775-C03FA36AB45F}">
      <dgm:prSet/>
      <dgm:spPr/>
      <dgm:t>
        <a:bodyPr/>
        <a:lstStyle/>
        <a:p>
          <a:endParaRPr lang="en-US"/>
        </a:p>
      </dgm:t>
    </dgm:pt>
    <dgm:pt modelId="{2A92C189-790F-4A69-8F41-EA0780D3F358}" type="pres">
      <dgm:prSet presAssocID="{BC51D3C8-273A-4C85-AE09-4E45BFD4284C}" presName="linearFlow" presStyleCnt="0">
        <dgm:presLayoutVars>
          <dgm:dir/>
          <dgm:animLvl val="lvl"/>
          <dgm:resizeHandles val="exact"/>
        </dgm:presLayoutVars>
      </dgm:prSet>
      <dgm:spPr/>
      <dgm:t>
        <a:bodyPr/>
        <a:lstStyle/>
        <a:p>
          <a:endParaRPr lang="en-US"/>
        </a:p>
      </dgm:t>
    </dgm:pt>
    <dgm:pt modelId="{A8204345-C719-4B49-B25E-F4EA6E6ED7A8}" type="pres">
      <dgm:prSet presAssocID="{36BCE6EC-CB83-46D8-910C-BAE26734AB53}" presName="composite" presStyleCnt="0"/>
      <dgm:spPr/>
      <dgm:t>
        <a:bodyPr/>
        <a:lstStyle/>
        <a:p>
          <a:endParaRPr lang="en-US"/>
        </a:p>
      </dgm:t>
    </dgm:pt>
    <dgm:pt modelId="{DC72935A-9B4F-44BF-8D3F-91AAA66F07FB}" type="pres">
      <dgm:prSet presAssocID="{36BCE6EC-CB83-46D8-910C-BAE26734AB53}" presName="parentText" presStyleLbl="alignNode1" presStyleIdx="0" presStyleCnt="4">
        <dgm:presLayoutVars>
          <dgm:chMax val="1"/>
          <dgm:bulletEnabled val="1"/>
        </dgm:presLayoutVars>
      </dgm:prSet>
      <dgm:spPr/>
      <dgm:t>
        <a:bodyPr/>
        <a:lstStyle/>
        <a:p>
          <a:endParaRPr lang="en-US"/>
        </a:p>
      </dgm:t>
    </dgm:pt>
    <dgm:pt modelId="{DFCC99DD-B531-4298-9B87-304194268616}" type="pres">
      <dgm:prSet presAssocID="{36BCE6EC-CB83-46D8-910C-BAE26734AB53}" presName="descendantText" presStyleLbl="alignAcc1" presStyleIdx="0" presStyleCnt="4">
        <dgm:presLayoutVars>
          <dgm:bulletEnabled val="1"/>
        </dgm:presLayoutVars>
      </dgm:prSet>
      <dgm:spPr/>
      <dgm:t>
        <a:bodyPr/>
        <a:lstStyle/>
        <a:p>
          <a:endParaRPr lang="en-US"/>
        </a:p>
      </dgm:t>
    </dgm:pt>
    <dgm:pt modelId="{92E814B6-AA86-4DFC-ABB5-87326FF88DFC}" type="pres">
      <dgm:prSet presAssocID="{4F4A4673-0F62-487C-BCD5-6E23E39FD675}" presName="sp" presStyleCnt="0"/>
      <dgm:spPr/>
      <dgm:t>
        <a:bodyPr/>
        <a:lstStyle/>
        <a:p>
          <a:endParaRPr lang="en-US"/>
        </a:p>
      </dgm:t>
    </dgm:pt>
    <dgm:pt modelId="{711ECE0F-E5F4-47CF-8C3A-BEE0EB3928FD}" type="pres">
      <dgm:prSet presAssocID="{11473418-A38A-4A78-896A-B2D123C28DF0}" presName="composite" presStyleCnt="0"/>
      <dgm:spPr/>
      <dgm:t>
        <a:bodyPr/>
        <a:lstStyle/>
        <a:p>
          <a:endParaRPr lang="en-US"/>
        </a:p>
      </dgm:t>
    </dgm:pt>
    <dgm:pt modelId="{ACCA89DE-FDFA-40D8-9DDF-0BDDD6B7F26A}" type="pres">
      <dgm:prSet presAssocID="{11473418-A38A-4A78-896A-B2D123C28DF0}" presName="parentText" presStyleLbl="alignNode1" presStyleIdx="1" presStyleCnt="4">
        <dgm:presLayoutVars>
          <dgm:chMax val="1"/>
          <dgm:bulletEnabled val="1"/>
        </dgm:presLayoutVars>
      </dgm:prSet>
      <dgm:spPr/>
      <dgm:t>
        <a:bodyPr/>
        <a:lstStyle/>
        <a:p>
          <a:endParaRPr lang="en-US"/>
        </a:p>
      </dgm:t>
    </dgm:pt>
    <dgm:pt modelId="{A00DF4A7-0B6F-4644-BA37-457DA2B02FE7}" type="pres">
      <dgm:prSet presAssocID="{11473418-A38A-4A78-896A-B2D123C28DF0}" presName="descendantText" presStyleLbl="alignAcc1" presStyleIdx="1" presStyleCnt="4">
        <dgm:presLayoutVars>
          <dgm:bulletEnabled val="1"/>
        </dgm:presLayoutVars>
      </dgm:prSet>
      <dgm:spPr/>
      <dgm:t>
        <a:bodyPr/>
        <a:lstStyle/>
        <a:p>
          <a:endParaRPr lang="en-US"/>
        </a:p>
      </dgm:t>
    </dgm:pt>
    <dgm:pt modelId="{7647B4DE-C2A6-4303-B621-2A30FF5B52C0}" type="pres">
      <dgm:prSet presAssocID="{26027AD0-780F-4CA0-81D3-2996D8B83F8E}" presName="sp" presStyleCnt="0"/>
      <dgm:spPr/>
      <dgm:t>
        <a:bodyPr/>
        <a:lstStyle/>
        <a:p>
          <a:endParaRPr lang="en-US"/>
        </a:p>
      </dgm:t>
    </dgm:pt>
    <dgm:pt modelId="{BFC0AA08-5A65-475F-B123-F50549782D06}" type="pres">
      <dgm:prSet presAssocID="{79BE3E47-7923-4BF4-B8C5-3A9C4A2676B7}" presName="composite" presStyleCnt="0"/>
      <dgm:spPr/>
      <dgm:t>
        <a:bodyPr/>
        <a:lstStyle/>
        <a:p>
          <a:endParaRPr lang="en-US"/>
        </a:p>
      </dgm:t>
    </dgm:pt>
    <dgm:pt modelId="{35A4BF13-C104-4A3C-B910-F383B49EE8F8}" type="pres">
      <dgm:prSet presAssocID="{79BE3E47-7923-4BF4-B8C5-3A9C4A2676B7}" presName="parentText" presStyleLbl="alignNode1" presStyleIdx="2" presStyleCnt="4">
        <dgm:presLayoutVars>
          <dgm:chMax val="1"/>
          <dgm:bulletEnabled val="1"/>
        </dgm:presLayoutVars>
      </dgm:prSet>
      <dgm:spPr/>
      <dgm:t>
        <a:bodyPr/>
        <a:lstStyle/>
        <a:p>
          <a:endParaRPr lang="en-US"/>
        </a:p>
      </dgm:t>
    </dgm:pt>
    <dgm:pt modelId="{976AD932-B23A-4A99-BF1F-7974EBD4CEE5}" type="pres">
      <dgm:prSet presAssocID="{79BE3E47-7923-4BF4-B8C5-3A9C4A2676B7}" presName="descendantText" presStyleLbl="alignAcc1" presStyleIdx="2" presStyleCnt="4">
        <dgm:presLayoutVars>
          <dgm:bulletEnabled val="1"/>
        </dgm:presLayoutVars>
      </dgm:prSet>
      <dgm:spPr/>
      <dgm:t>
        <a:bodyPr/>
        <a:lstStyle/>
        <a:p>
          <a:endParaRPr lang="en-US"/>
        </a:p>
      </dgm:t>
    </dgm:pt>
    <dgm:pt modelId="{1007A880-C75A-406F-AC6B-35DA20BC32C1}" type="pres">
      <dgm:prSet presAssocID="{68CD35D0-74F2-484F-9D54-3C9E4AFD622C}" presName="sp" presStyleCnt="0"/>
      <dgm:spPr/>
      <dgm:t>
        <a:bodyPr/>
        <a:lstStyle/>
        <a:p>
          <a:endParaRPr lang="en-US"/>
        </a:p>
      </dgm:t>
    </dgm:pt>
    <dgm:pt modelId="{822F93BC-4802-4338-80BA-7C4F033BA9F4}" type="pres">
      <dgm:prSet presAssocID="{E0701686-5BF6-4EAB-8548-2B771334A0AA}" presName="composite" presStyleCnt="0"/>
      <dgm:spPr/>
      <dgm:t>
        <a:bodyPr/>
        <a:lstStyle/>
        <a:p>
          <a:endParaRPr lang="en-US"/>
        </a:p>
      </dgm:t>
    </dgm:pt>
    <dgm:pt modelId="{C70A9DE8-1D2E-4802-8E50-CA71C647EDE3}" type="pres">
      <dgm:prSet presAssocID="{E0701686-5BF6-4EAB-8548-2B771334A0AA}" presName="parentText" presStyleLbl="alignNode1" presStyleIdx="3" presStyleCnt="4">
        <dgm:presLayoutVars>
          <dgm:chMax val="1"/>
          <dgm:bulletEnabled val="1"/>
        </dgm:presLayoutVars>
      </dgm:prSet>
      <dgm:spPr/>
      <dgm:t>
        <a:bodyPr/>
        <a:lstStyle/>
        <a:p>
          <a:endParaRPr lang="en-US"/>
        </a:p>
      </dgm:t>
    </dgm:pt>
    <dgm:pt modelId="{D8413799-CB0F-4F1E-92E7-1548569A842E}" type="pres">
      <dgm:prSet presAssocID="{E0701686-5BF6-4EAB-8548-2B771334A0AA}" presName="descendantText" presStyleLbl="alignAcc1" presStyleIdx="3" presStyleCnt="4">
        <dgm:presLayoutVars>
          <dgm:bulletEnabled val="1"/>
        </dgm:presLayoutVars>
      </dgm:prSet>
      <dgm:spPr/>
      <dgm:t>
        <a:bodyPr/>
        <a:lstStyle/>
        <a:p>
          <a:endParaRPr lang="en-US"/>
        </a:p>
      </dgm:t>
    </dgm:pt>
  </dgm:ptLst>
  <dgm:cxnLst>
    <dgm:cxn modelId="{8E146A50-5726-4D47-80CC-22352F17CEA1}" type="presOf" srcId="{9B4EA636-A23A-4B00-AEBA-D6132DEAE982}" destId="{D8413799-CB0F-4F1E-92E7-1548569A842E}" srcOrd="0" destOrd="0" presId="urn:microsoft.com/office/officeart/2005/8/layout/chevron2"/>
    <dgm:cxn modelId="{CBC2F3B3-D754-4A33-A38C-EB4447615D4B}" srcId="{36BCE6EC-CB83-46D8-910C-BAE26734AB53}" destId="{ACF5D7E3-D6B9-4590-8EA0-AC965BD2DE8F}" srcOrd="0" destOrd="0" parTransId="{A198454D-5F8A-4439-92AC-9030AB2090E3}" sibTransId="{146BE1E3-7922-4798-AFB3-354ED1A5285B}"/>
    <dgm:cxn modelId="{6917B856-81F8-48D6-A771-3C7803508740}" type="presOf" srcId="{ACF5D7E3-D6B9-4590-8EA0-AC965BD2DE8F}" destId="{DFCC99DD-B531-4298-9B87-304194268616}" srcOrd="0" destOrd="0" presId="urn:microsoft.com/office/officeart/2005/8/layout/chevron2"/>
    <dgm:cxn modelId="{2581C66E-4346-4705-B6E6-0C0278900F76}" type="presOf" srcId="{BC51D3C8-273A-4C85-AE09-4E45BFD4284C}" destId="{2A92C189-790F-4A69-8F41-EA0780D3F358}" srcOrd="0" destOrd="0" presId="urn:microsoft.com/office/officeart/2005/8/layout/chevron2"/>
    <dgm:cxn modelId="{7510B9DB-44FA-4164-8840-E6E2477F4894}" srcId="{36BCE6EC-CB83-46D8-910C-BAE26734AB53}" destId="{2D0CC99F-A6BF-4551-8F7F-362F491D4DFD}" srcOrd="1" destOrd="0" parTransId="{39579570-6DF2-41E5-A56E-3E8199C991F4}" sibTransId="{977F25E3-4CE7-4D3B-84B6-A5A6CAA1EC38}"/>
    <dgm:cxn modelId="{31E2B077-7DCF-40F0-B5A8-854B85B9BEF2}" srcId="{BC51D3C8-273A-4C85-AE09-4E45BFD4284C}" destId="{79BE3E47-7923-4BF4-B8C5-3A9C4A2676B7}" srcOrd="2" destOrd="0" parTransId="{32FB74D2-299F-41BC-8FFB-DEE5F5B7AC8A}" sibTransId="{68CD35D0-74F2-484F-9D54-3C9E4AFD622C}"/>
    <dgm:cxn modelId="{362D99A8-5061-47AB-9721-96EA1A7D268D}" srcId="{E0701686-5BF6-4EAB-8548-2B771334A0AA}" destId="{9B4EA636-A23A-4B00-AEBA-D6132DEAE982}" srcOrd="0" destOrd="0" parTransId="{B19A6636-1CD4-42DA-BD3B-2D78C4F471CA}" sibTransId="{537F6857-350F-4140-B0C4-8686CBFFB464}"/>
    <dgm:cxn modelId="{96C7A69F-E92C-4DFC-9306-E832BC8BC79E}" srcId="{BC51D3C8-273A-4C85-AE09-4E45BFD4284C}" destId="{E0701686-5BF6-4EAB-8548-2B771334A0AA}" srcOrd="3" destOrd="0" parTransId="{2CE9BE99-7BE0-4D89-A09B-34388256C8F1}" sibTransId="{A2273FEC-AEDC-461C-A8CE-DAEEAA87FBB8}"/>
    <dgm:cxn modelId="{F1DD6CC9-ED9F-4D48-92BD-D02989A3475A}" type="presOf" srcId="{36BCE6EC-CB83-46D8-910C-BAE26734AB53}" destId="{DC72935A-9B4F-44BF-8D3F-91AAA66F07FB}" srcOrd="0" destOrd="0" presId="urn:microsoft.com/office/officeart/2005/8/layout/chevron2"/>
    <dgm:cxn modelId="{59B1488D-640C-40D6-A775-C03FA36AB45F}" srcId="{E0701686-5BF6-4EAB-8548-2B771334A0AA}" destId="{F78DD605-E8A9-48DE-A6E5-22A1B619AF48}" srcOrd="1" destOrd="0" parTransId="{A28E0A66-B5A8-40A2-80F6-5BDBFDB2FA57}" sibTransId="{E567EEFD-2536-41CB-92B7-488148C0E291}"/>
    <dgm:cxn modelId="{320EDF8C-091C-4785-A8C5-3C83B6EC3622}" srcId="{BC51D3C8-273A-4C85-AE09-4E45BFD4284C}" destId="{11473418-A38A-4A78-896A-B2D123C28DF0}" srcOrd="1" destOrd="0" parTransId="{8CB609E8-672D-4069-AE56-30DE394B42DC}" sibTransId="{26027AD0-780F-4CA0-81D3-2996D8B83F8E}"/>
    <dgm:cxn modelId="{3A245D61-D74C-4A31-904B-E3DF931435EB}" srcId="{11473418-A38A-4A78-896A-B2D123C28DF0}" destId="{05E98215-6A40-4C60-99CB-258F291D5DCD}" srcOrd="0" destOrd="0" parTransId="{1CB5D6B0-12E6-44A9-B20D-4B8ECE44E54B}" sibTransId="{B551240B-3EBC-4504-B510-84CB6422710E}"/>
    <dgm:cxn modelId="{3E7B5ADE-EF88-4E32-A0BD-BFD338256240}" srcId="{BC51D3C8-273A-4C85-AE09-4E45BFD4284C}" destId="{36BCE6EC-CB83-46D8-910C-BAE26734AB53}" srcOrd="0" destOrd="0" parTransId="{E69FFC9A-73E6-4BF7-88A2-DA71B2078D5E}" sibTransId="{4F4A4673-0F62-487C-BCD5-6E23E39FD675}"/>
    <dgm:cxn modelId="{6CEE0F5D-6363-4C93-BB04-180517E2ECCB}" type="presOf" srcId="{2D0CC99F-A6BF-4551-8F7F-362F491D4DFD}" destId="{DFCC99DD-B531-4298-9B87-304194268616}" srcOrd="0" destOrd="1" presId="urn:microsoft.com/office/officeart/2005/8/layout/chevron2"/>
    <dgm:cxn modelId="{4073CC0F-BC6F-4EBB-81F7-695254EAE090}" type="presOf" srcId="{E0701686-5BF6-4EAB-8548-2B771334A0AA}" destId="{C70A9DE8-1D2E-4802-8E50-CA71C647EDE3}" srcOrd="0" destOrd="0" presId="urn:microsoft.com/office/officeart/2005/8/layout/chevron2"/>
    <dgm:cxn modelId="{F960A504-2C1F-4E89-A960-5B253ED704F2}" type="presOf" srcId="{56EE49DC-2B1C-48AF-B4EA-0FB180F5AF54}" destId="{976AD932-B23A-4A99-BF1F-7974EBD4CEE5}" srcOrd="0" destOrd="1" presId="urn:microsoft.com/office/officeart/2005/8/layout/chevron2"/>
    <dgm:cxn modelId="{77F8A623-2CF7-4BFD-A0AC-BD3A3F9EEF19}" type="presOf" srcId="{7D1ABDAE-F121-4058-8096-69E00BFDFB47}" destId="{976AD932-B23A-4A99-BF1F-7974EBD4CEE5}" srcOrd="0" destOrd="0" presId="urn:microsoft.com/office/officeart/2005/8/layout/chevron2"/>
    <dgm:cxn modelId="{703B89BF-0B5E-4373-8D68-B18B94566C0A}" type="presOf" srcId="{F78DD605-E8A9-48DE-A6E5-22A1B619AF48}" destId="{D8413799-CB0F-4F1E-92E7-1548569A842E}" srcOrd="0" destOrd="1" presId="urn:microsoft.com/office/officeart/2005/8/layout/chevron2"/>
    <dgm:cxn modelId="{110EC362-7A22-4562-8116-CD79D2BA218F}" type="presOf" srcId="{05E98215-6A40-4C60-99CB-258F291D5DCD}" destId="{A00DF4A7-0B6F-4644-BA37-457DA2B02FE7}" srcOrd="0" destOrd="0" presId="urn:microsoft.com/office/officeart/2005/8/layout/chevron2"/>
    <dgm:cxn modelId="{DA8A959C-C68A-4C83-8BCD-B126995E7B94}" type="presOf" srcId="{28727169-B58A-4248-A428-B6EEAB0EF52F}" destId="{A00DF4A7-0B6F-4644-BA37-457DA2B02FE7}" srcOrd="0" destOrd="1" presId="urn:microsoft.com/office/officeart/2005/8/layout/chevron2"/>
    <dgm:cxn modelId="{8DF68DDD-9023-4486-847F-6A370E257CAC}" srcId="{79BE3E47-7923-4BF4-B8C5-3A9C4A2676B7}" destId="{56EE49DC-2B1C-48AF-B4EA-0FB180F5AF54}" srcOrd="1" destOrd="0" parTransId="{20330931-F781-420C-A754-97E49CF35B2C}" sibTransId="{FEFC9951-4E78-4341-A53F-A01CC0C4331F}"/>
    <dgm:cxn modelId="{66C62719-5EF9-4E36-8993-92DA8F022EF6}" srcId="{79BE3E47-7923-4BF4-B8C5-3A9C4A2676B7}" destId="{7D1ABDAE-F121-4058-8096-69E00BFDFB47}" srcOrd="0" destOrd="0" parTransId="{BC31ED6B-396B-4FD7-A5FE-8BD25EB23D2E}" sibTransId="{1BD716C6-15AD-46C2-B30F-549E800C57DF}"/>
    <dgm:cxn modelId="{C7D014A5-F810-4E2C-AF86-6DAFB4B1FC66}" type="presOf" srcId="{79BE3E47-7923-4BF4-B8C5-3A9C4A2676B7}" destId="{35A4BF13-C104-4A3C-B910-F383B49EE8F8}" srcOrd="0" destOrd="0" presId="urn:microsoft.com/office/officeart/2005/8/layout/chevron2"/>
    <dgm:cxn modelId="{F33BA0AB-7D46-40EC-AF6B-69BF8AD8F92C}" type="presOf" srcId="{11473418-A38A-4A78-896A-B2D123C28DF0}" destId="{ACCA89DE-FDFA-40D8-9DDF-0BDDD6B7F26A}" srcOrd="0" destOrd="0" presId="urn:microsoft.com/office/officeart/2005/8/layout/chevron2"/>
    <dgm:cxn modelId="{95197D61-6148-4649-AC54-8B21CA057E5D}" srcId="{11473418-A38A-4A78-896A-B2D123C28DF0}" destId="{28727169-B58A-4248-A428-B6EEAB0EF52F}" srcOrd="1" destOrd="0" parTransId="{0A2BE9C5-B0E7-440F-A232-CBEBBBE9C684}" sibTransId="{FBAFB224-20CC-4689-A974-29843A239FD3}"/>
    <dgm:cxn modelId="{67417AD7-B197-46F8-81FE-4FD6EB848E66}" type="presParOf" srcId="{2A92C189-790F-4A69-8F41-EA0780D3F358}" destId="{A8204345-C719-4B49-B25E-F4EA6E6ED7A8}" srcOrd="0" destOrd="0" presId="urn:microsoft.com/office/officeart/2005/8/layout/chevron2"/>
    <dgm:cxn modelId="{8526B10C-F505-4225-B321-E19203FE0373}" type="presParOf" srcId="{A8204345-C719-4B49-B25E-F4EA6E6ED7A8}" destId="{DC72935A-9B4F-44BF-8D3F-91AAA66F07FB}" srcOrd="0" destOrd="0" presId="urn:microsoft.com/office/officeart/2005/8/layout/chevron2"/>
    <dgm:cxn modelId="{380B3ACD-E027-4AFF-AB60-0D411BC6EBD3}" type="presParOf" srcId="{A8204345-C719-4B49-B25E-F4EA6E6ED7A8}" destId="{DFCC99DD-B531-4298-9B87-304194268616}" srcOrd="1" destOrd="0" presId="urn:microsoft.com/office/officeart/2005/8/layout/chevron2"/>
    <dgm:cxn modelId="{FFBE9372-3EEF-40F6-BC3F-14A68C5B5167}" type="presParOf" srcId="{2A92C189-790F-4A69-8F41-EA0780D3F358}" destId="{92E814B6-AA86-4DFC-ABB5-87326FF88DFC}" srcOrd="1" destOrd="0" presId="urn:microsoft.com/office/officeart/2005/8/layout/chevron2"/>
    <dgm:cxn modelId="{CB220427-5B52-48AF-A966-C31BCF21747E}" type="presParOf" srcId="{2A92C189-790F-4A69-8F41-EA0780D3F358}" destId="{711ECE0F-E5F4-47CF-8C3A-BEE0EB3928FD}" srcOrd="2" destOrd="0" presId="urn:microsoft.com/office/officeart/2005/8/layout/chevron2"/>
    <dgm:cxn modelId="{F8CD28BD-474D-4720-B28D-3A9F7604D3F1}" type="presParOf" srcId="{711ECE0F-E5F4-47CF-8C3A-BEE0EB3928FD}" destId="{ACCA89DE-FDFA-40D8-9DDF-0BDDD6B7F26A}" srcOrd="0" destOrd="0" presId="urn:microsoft.com/office/officeart/2005/8/layout/chevron2"/>
    <dgm:cxn modelId="{4247DBB2-5697-42B2-B436-410B56F66C4F}" type="presParOf" srcId="{711ECE0F-E5F4-47CF-8C3A-BEE0EB3928FD}" destId="{A00DF4A7-0B6F-4644-BA37-457DA2B02FE7}" srcOrd="1" destOrd="0" presId="urn:microsoft.com/office/officeart/2005/8/layout/chevron2"/>
    <dgm:cxn modelId="{F2362C1F-4E15-47DD-AB19-FF66CB3685D8}" type="presParOf" srcId="{2A92C189-790F-4A69-8F41-EA0780D3F358}" destId="{7647B4DE-C2A6-4303-B621-2A30FF5B52C0}" srcOrd="3" destOrd="0" presId="urn:microsoft.com/office/officeart/2005/8/layout/chevron2"/>
    <dgm:cxn modelId="{2FB9E611-D3B3-4811-A8D4-E6C06388FB89}" type="presParOf" srcId="{2A92C189-790F-4A69-8F41-EA0780D3F358}" destId="{BFC0AA08-5A65-475F-B123-F50549782D06}" srcOrd="4" destOrd="0" presId="urn:microsoft.com/office/officeart/2005/8/layout/chevron2"/>
    <dgm:cxn modelId="{96532A74-4FBE-404B-99C1-39E3C469ECAB}" type="presParOf" srcId="{BFC0AA08-5A65-475F-B123-F50549782D06}" destId="{35A4BF13-C104-4A3C-B910-F383B49EE8F8}" srcOrd="0" destOrd="0" presId="urn:microsoft.com/office/officeart/2005/8/layout/chevron2"/>
    <dgm:cxn modelId="{EA3B3B0D-9C2F-4AD2-8A4F-3D3CC7D7F3A5}" type="presParOf" srcId="{BFC0AA08-5A65-475F-B123-F50549782D06}" destId="{976AD932-B23A-4A99-BF1F-7974EBD4CEE5}" srcOrd="1" destOrd="0" presId="urn:microsoft.com/office/officeart/2005/8/layout/chevron2"/>
    <dgm:cxn modelId="{46240116-2906-4B69-A87B-EEBA6AF3817F}" type="presParOf" srcId="{2A92C189-790F-4A69-8F41-EA0780D3F358}" destId="{1007A880-C75A-406F-AC6B-35DA20BC32C1}" srcOrd="5" destOrd="0" presId="urn:microsoft.com/office/officeart/2005/8/layout/chevron2"/>
    <dgm:cxn modelId="{235AD767-EEA4-4154-98BC-D3A6EDF72550}" type="presParOf" srcId="{2A92C189-790F-4A69-8F41-EA0780D3F358}" destId="{822F93BC-4802-4338-80BA-7C4F033BA9F4}" srcOrd="6" destOrd="0" presId="urn:microsoft.com/office/officeart/2005/8/layout/chevron2"/>
    <dgm:cxn modelId="{0803AF42-2925-4B40-9BCC-695BD4DBB257}" type="presParOf" srcId="{822F93BC-4802-4338-80BA-7C4F033BA9F4}" destId="{C70A9DE8-1D2E-4802-8E50-CA71C647EDE3}" srcOrd="0" destOrd="0" presId="urn:microsoft.com/office/officeart/2005/8/layout/chevron2"/>
    <dgm:cxn modelId="{1775251B-440E-4F32-8CCB-149D5D071388}" type="presParOf" srcId="{822F93BC-4802-4338-80BA-7C4F033BA9F4}" destId="{D8413799-CB0F-4F1E-92E7-1548569A842E}" srcOrd="1" destOrd="0" presId="urn:microsoft.com/office/officeart/2005/8/layout/chevron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C72935A-9B4F-44BF-8D3F-91AAA66F07FB}">
      <dsp:nvSpPr>
        <dsp:cNvPr id="0" name=""/>
        <dsp:cNvSpPr/>
      </dsp:nvSpPr>
      <dsp:spPr>
        <a:xfrm rot="5400000">
          <a:off x="-192388" y="196031"/>
          <a:ext cx="1282588" cy="897811"/>
        </a:xfrm>
        <a:prstGeom prst="chevron">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t>1</a:t>
          </a:r>
          <a:endParaRPr lang="en-US" sz="2600" kern="1200" dirty="0"/>
        </a:p>
      </dsp:txBody>
      <dsp:txXfrm rot="5400000">
        <a:off x="-192388" y="196031"/>
        <a:ext cx="1282588" cy="897811"/>
      </dsp:txXfrm>
    </dsp:sp>
    <dsp:sp modelId="{DFCC99DD-B531-4298-9B87-304194268616}">
      <dsp:nvSpPr>
        <dsp:cNvPr id="0" name=""/>
        <dsp:cNvSpPr/>
      </dsp:nvSpPr>
      <dsp:spPr>
        <a:xfrm rot="5400000">
          <a:off x="3080064" y="-2178609"/>
          <a:ext cx="833682" cy="5198188"/>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Unit 1</a:t>
          </a:r>
          <a:endParaRPr lang="en-US" sz="1700" kern="1200" dirty="0"/>
        </a:p>
        <a:p>
          <a:pPr marL="171450" lvl="1" indent="-171450" algn="l" defTabSz="755650">
            <a:lnSpc>
              <a:spcPct val="90000"/>
            </a:lnSpc>
            <a:spcBef>
              <a:spcPct val="0"/>
            </a:spcBef>
            <a:spcAft>
              <a:spcPct val="15000"/>
            </a:spcAft>
            <a:buChar char="••"/>
          </a:pPr>
          <a:r>
            <a:rPr lang="en-US" sz="1700" b="1" kern="1200" dirty="0" smtClean="0">
              <a:solidFill>
                <a:srgbClr val="BB8800"/>
              </a:solidFill>
            </a:rPr>
            <a:t>Technology</a:t>
          </a:r>
          <a:r>
            <a:rPr lang="en-US" sz="1700" kern="1200" dirty="0" smtClean="0"/>
            <a:t> /</a:t>
          </a:r>
          <a:r>
            <a:rPr lang="en-US" sz="1700" b="1" kern="1200" dirty="0" smtClean="0">
              <a:solidFill>
                <a:srgbClr val="7030A0"/>
              </a:solidFill>
            </a:rPr>
            <a:t>Diversity</a:t>
          </a:r>
          <a:r>
            <a:rPr lang="en-US" sz="1700" kern="1200" dirty="0" smtClean="0"/>
            <a:t>/ </a:t>
          </a:r>
          <a:r>
            <a:rPr lang="en-US" sz="1700" b="1" kern="1200" dirty="0" smtClean="0">
              <a:solidFill>
                <a:srgbClr val="C00000"/>
              </a:solidFill>
            </a:rPr>
            <a:t>Friends Far and Near: Our World</a:t>
          </a:r>
          <a:endParaRPr lang="en-US" sz="1700" b="1" kern="1200" dirty="0">
            <a:solidFill>
              <a:srgbClr val="C00000"/>
            </a:solidFill>
          </a:endParaRPr>
        </a:p>
      </dsp:txBody>
      <dsp:txXfrm rot="5400000">
        <a:off x="3080064" y="-2178609"/>
        <a:ext cx="833682" cy="5198188"/>
      </dsp:txXfrm>
    </dsp:sp>
    <dsp:sp modelId="{ACCA89DE-FDFA-40D8-9DDF-0BDDD6B7F26A}">
      <dsp:nvSpPr>
        <dsp:cNvPr id="0" name=""/>
        <dsp:cNvSpPr/>
      </dsp:nvSpPr>
      <dsp:spPr>
        <a:xfrm rot="5400000">
          <a:off x="-192388" y="1332406"/>
          <a:ext cx="1282588" cy="897811"/>
        </a:xfrm>
        <a:prstGeom prst="chevron">
          <a:avLst/>
        </a:prstGeom>
        <a:gradFill rotWithShape="0">
          <a:gsLst>
            <a:gs pos="0">
              <a:schemeClr val="accent2">
                <a:hueOff val="-7060394"/>
                <a:satOff val="-24296"/>
                <a:lumOff val="21765"/>
                <a:alphaOff val="0"/>
                <a:shade val="51000"/>
                <a:satMod val="130000"/>
              </a:schemeClr>
            </a:gs>
            <a:gs pos="80000">
              <a:schemeClr val="accent2">
                <a:hueOff val="-7060394"/>
                <a:satOff val="-24296"/>
                <a:lumOff val="21765"/>
                <a:alphaOff val="0"/>
                <a:shade val="93000"/>
                <a:satMod val="130000"/>
              </a:schemeClr>
            </a:gs>
            <a:gs pos="100000">
              <a:schemeClr val="accent2">
                <a:hueOff val="-7060394"/>
                <a:satOff val="-24296"/>
                <a:lumOff val="21765"/>
                <a:alphaOff val="0"/>
                <a:shade val="94000"/>
                <a:satMod val="135000"/>
              </a:schemeClr>
            </a:gs>
          </a:gsLst>
          <a:lin ang="16200000" scaled="0"/>
        </a:gradFill>
        <a:ln w="9525" cap="flat" cmpd="sng" algn="ctr">
          <a:solidFill>
            <a:schemeClr val="accent2">
              <a:hueOff val="-7060394"/>
              <a:satOff val="-24296"/>
              <a:lumOff val="21765"/>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t>2</a:t>
          </a:r>
          <a:endParaRPr lang="en-US" sz="2600" kern="1200" dirty="0"/>
        </a:p>
      </dsp:txBody>
      <dsp:txXfrm rot="5400000">
        <a:off x="-192388" y="1332406"/>
        <a:ext cx="1282588" cy="897811"/>
      </dsp:txXfrm>
    </dsp:sp>
    <dsp:sp modelId="{A00DF4A7-0B6F-4644-BA37-457DA2B02FE7}">
      <dsp:nvSpPr>
        <dsp:cNvPr id="0" name=""/>
        <dsp:cNvSpPr/>
      </dsp:nvSpPr>
      <dsp:spPr>
        <a:xfrm rot="5400000">
          <a:off x="3080064" y="-1042234"/>
          <a:ext cx="833682" cy="5198188"/>
        </a:xfrm>
        <a:prstGeom prst="round2SameRect">
          <a:avLst/>
        </a:prstGeom>
        <a:solidFill>
          <a:schemeClr val="lt1">
            <a:alpha val="90000"/>
            <a:hueOff val="0"/>
            <a:satOff val="0"/>
            <a:lumOff val="0"/>
            <a:alphaOff val="0"/>
          </a:schemeClr>
        </a:solidFill>
        <a:ln w="9525" cap="flat" cmpd="sng" algn="ctr">
          <a:solidFill>
            <a:schemeClr val="accent2">
              <a:hueOff val="-7060394"/>
              <a:satOff val="-24296"/>
              <a:lumOff val="2176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Unit 2</a:t>
          </a:r>
          <a:endParaRPr lang="en-US" sz="1700" kern="1200" dirty="0"/>
        </a:p>
        <a:p>
          <a:pPr marL="171450" lvl="1" indent="-171450" algn="l" defTabSz="755650">
            <a:lnSpc>
              <a:spcPct val="90000"/>
            </a:lnSpc>
            <a:spcBef>
              <a:spcPct val="0"/>
            </a:spcBef>
            <a:spcAft>
              <a:spcPct val="15000"/>
            </a:spcAft>
            <a:buChar char="••"/>
          </a:pPr>
          <a:r>
            <a:rPr lang="en-US" sz="1700" b="1" kern="1200" dirty="0" smtClean="0">
              <a:solidFill>
                <a:srgbClr val="BB8800"/>
              </a:solidFill>
            </a:rPr>
            <a:t>Energy</a:t>
          </a:r>
          <a:r>
            <a:rPr lang="en-US" sz="1700" kern="1200" dirty="0" smtClean="0"/>
            <a:t>/ </a:t>
          </a:r>
          <a:r>
            <a:rPr lang="en-US" sz="1700" b="1" kern="1200" dirty="0" smtClean="0">
              <a:solidFill>
                <a:srgbClr val="7030A0"/>
              </a:solidFill>
            </a:rPr>
            <a:t>Energy</a:t>
          </a:r>
          <a:r>
            <a:rPr lang="en-US" sz="1700" kern="1200" dirty="0" smtClean="0"/>
            <a:t>/ </a:t>
          </a:r>
          <a:r>
            <a:rPr lang="en-US" sz="1700" b="1" kern="1200" dirty="0" smtClean="0">
              <a:solidFill>
                <a:srgbClr val="B6121B"/>
              </a:solidFill>
            </a:rPr>
            <a:t>The Circle of Life</a:t>
          </a:r>
          <a:endParaRPr lang="en-US" sz="1700" b="1" kern="1200" dirty="0">
            <a:solidFill>
              <a:srgbClr val="B6121B"/>
            </a:solidFill>
          </a:endParaRPr>
        </a:p>
      </dsp:txBody>
      <dsp:txXfrm rot="5400000">
        <a:off x="3080064" y="-1042234"/>
        <a:ext cx="833682" cy="5198188"/>
      </dsp:txXfrm>
    </dsp:sp>
    <dsp:sp modelId="{35A4BF13-C104-4A3C-B910-F383B49EE8F8}">
      <dsp:nvSpPr>
        <dsp:cNvPr id="0" name=""/>
        <dsp:cNvSpPr/>
      </dsp:nvSpPr>
      <dsp:spPr>
        <a:xfrm rot="5400000">
          <a:off x="-192388" y="2468781"/>
          <a:ext cx="1282588" cy="897811"/>
        </a:xfrm>
        <a:prstGeom prst="chevron">
          <a:avLst/>
        </a:prstGeom>
        <a:gradFill rotWithShape="0">
          <a:gsLst>
            <a:gs pos="0">
              <a:schemeClr val="accent2">
                <a:hueOff val="-14120788"/>
                <a:satOff val="-48592"/>
                <a:lumOff val="43530"/>
                <a:alphaOff val="0"/>
                <a:shade val="51000"/>
                <a:satMod val="130000"/>
              </a:schemeClr>
            </a:gs>
            <a:gs pos="80000">
              <a:schemeClr val="accent2">
                <a:hueOff val="-14120788"/>
                <a:satOff val="-48592"/>
                <a:lumOff val="43530"/>
                <a:alphaOff val="0"/>
                <a:shade val="93000"/>
                <a:satMod val="130000"/>
              </a:schemeClr>
            </a:gs>
            <a:gs pos="100000">
              <a:schemeClr val="accent2">
                <a:hueOff val="-14120788"/>
                <a:satOff val="-48592"/>
                <a:lumOff val="43530"/>
                <a:alphaOff val="0"/>
                <a:shade val="94000"/>
                <a:satMod val="135000"/>
              </a:schemeClr>
            </a:gs>
          </a:gsLst>
          <a:lin ang="16200000" scaled="0"/>
        </a:gradFill>
        <a:ln w="9525" cap="flat" cmpd="sng" algn="ctr">
          <a:solidFill>
            <a:schemeClr val="accent2">
              <a:hueOff val="-14120788"/>
              <a:satOff val="-48592"/>
              <a:lumOff val="43530"/>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t>3</a:t>
          </a:r>
          <a:endParaRPr lang="en-US" sz="2600" kern="1200" dirty="0"/>
        </a:p>
      </dsp:txBody>
      <dsp:txXfrm rot="5400000">
        <a:off x="-192388" y="2468781"/>
        <a:ext cx="1282588" cy="897811"/>
      </dsp:txXfrm>
    </dsp:sp>
    <dsp:sp modelId="{976AD932-B23A-4A99-BF1F-7974EBD4CEE5}">
      <dsp:nvSpPr>
        <dsp:cNvPr id="0" name=""/>
        <dsp:cNvSpPr/>
      </dsp:nvSpPr>
      <dsp:spPr>
        <a:xfrm rot="5400000">
          <a:off x="3080064" y="94140"/>
          <a:ext cx="833682" cy="5198188"/>
        </a:xfrm>
        <a:prstGeom prst="round2SameRect">
          <a:avLst/>
        </a:prstGeom>
        <a:solidFill>
          <a:schemeClr val="lt1">
            <a:alpha val="90000"/>
            <a:hueOff val="0"/>
            <a:satOff val="0"/>
            <a:lumOff val="0"/>
            <a:alphaOff val="0"/>
          </a:schemeClr>
        </a:solidFill>
        <a:ln w="9525" cap="flat" cmpd="sng" algn="ctr">
          <a:solidFill>
            <a:schemeClr val="accent2">
              <a:hueOff val="-14120788"/>
              <a:satOff val="-48592"/>
              <a:lumOff val="43530"/>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Unit 3</a:t>
          </a:r>
          <a:endParaRPr lang="en-US" sz="1700" kern="1200" dirty="0"/>
        </a:p>
        <a:p>
          <a:pPr marL="171450" lvl="1" indent="-171450" algn="l" defTabSz="755650">
            <a:lnSpc>
              <a:spcPct val="90000"/>
            </a:lnSpc>
            <a:spcBef>
              <a:spcPct val="0"/>
            </a:spcBef>
            <a:spcAft>
              <a:spcPct val="15000"/>
            </a:spcAft>
            <a:buChar char="••"/>
          </a:pPr>
          <a:r>
            <a:rPr lang="en-US" sz="1700" b="1" kern="1200" dirty="0" smtClean="0">
              <a:solidFill>
                <a:srgbClr val="BB8800"/>
              </a:solidFill>
            </a:rPr>
            <a:t>Environmental Science </a:t>
          </a:r>
          <a:r>
            <a:rPr lang="en-US" sz="1700" kern="1200" dirty="0" smtClean="0"/>
            <a:t>/ </a:t>
          </a:r>
          <a:r>
            <a:rPr lang="en-US" sz="1700" b="1" kern="1200" dirty="0" smtClean="0">
              <a:solidFill>
                <a:srgbClr val="7030A0"/>
              </a:solidFill>
            </a:rPr>
            <a:t>Earth Science and Beyond</a:t>
          </a:r>
          <a:r>
            <a:rPr lang="en-US" sz="1700" kern="1200" dirty="0" smtClean="0"/>
            <a:t>/ </a:t>
          </a:r>
          <a:r>
            <a:rPr lang="en-US" sz="1700" b="1" kern="1200" dirty="0" smtClean="0">
              <a:solidFill>
                <a:srgbClr val="B6121B"/>
              </a:solidFill>
            </a:rPr>
            <a:t>Earth Systems (Water, Wind and the World)</a:t>
          </a:r>
          <a:endParaRPr lang="en-US" sz="1700" b="1" kern="1200" dirty="0">
            <a:solidFill>
              <a:srgbClr val="B6121B"/>
            </a:solidFill>
          </a:endParaRPr>
        </a:p>
      </dsp:txBody>
      <dsp:txXfrm rot="5400000">
        <a:off x="3080064" y="94140"/>
        <a:ext cx="833682" cy="5198188"/>
      </dsp:txXfrm>
    </dsp:sp>
    <dsp:sp modelId="{C70A9DE8-1D2E-4802-8E50-CA71C647EDE3}">
      <dsp:nvSpPr>
        <dsp:cNvPr id="0" name=""/>
        <dsp:cNvSpPr/>
      </dsp:nvSpPr>
      <dsp:spPr>
        <a:xfrm rot="5400000">
          <a:off x="-192388" y="3605156"/>
          <a:ext cx="1282588" cy="897811"/>
        </a:xfrm>
        <a:prstGeom prst="chevron">
          <a:avLst/>
        </a:prstGeom>
        <a:gradFill rotWithShape="0">
          <a:gsLst>
            <a:gs pos="0">
              <a:schemeClr val="accent2">
                <a:hueOff val="-21181181"/>
                <a:satOff val="-72888"/>
                <a:lumOff val="65295"/>
                <a:alphaOff val="0"/>
                <a:shade val="51000"/>
                <a:satMod val="130000"/>
              </a:schemeClr>
            </a:gs>
            <a:gs pos="80000">
              <a:schemeClr val="accent2">
                <a:hueOff val="-21181181"/>
                <a:satOff val="-72888"/>
                <a:lumOff val="65295"/>
                <a:alphaOff val="0"/>
                <a:shade val="93000"/>
                <a:satMod val="130000"/>
              </a:schemeClr>
            </a:gs>
            <a:gs pos="100000">
              <a:schemeClr val="accent2">
                <a:hueOff val="-21181181"/>
                <a:satOff val="-72888"/>
                <a:lumOff val="65295"/>
                <a:alphaOff val="0"/>
                <a:shade val="94000"/>
                <a:satMod val="135000"/>
              </a:schemeClr>
            </a:gs>
          </a:gsLst>
          <a:lin ang="16200000" scaled="0"/>
        </a:gradFill>
        <a:ln w="9525" cap="flat" cmpd="sng" algn="ctr">
          <a:solidFill>
            <a:schemeClr val="accent2">
              <a:hueOff val="-21181181"/>
              <a:satOff val="-72888"/>
              <a:lumOff val="65295"/>
              <a:alphaOff val="0"/>
            </a:schemeClr>
          </a:solidFill>
          <a:prstDash val="solid"/>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1">
          <a:scrgbClr r="0" g="0" b="0"/>
        </a:lnRef>
        <a:fillRef idx="3">
          <a:scrgbClr r="0" g="0" b="0"/>
        </a:fillRef>
        <a:effectRef idx="2">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a:lnSpc>
              <a:spcPct val="90000"/>
            </a:lnSpc>
            <a:spcBef>
              <a:spcPct val="0"/>
            </a:spcBef>
            <a:spcAft>
              <a:spcPct val="35000"/>
            </a:spcAft>
          </a:pPr>
          <a:r>
            <a:rPr lang="en-US" sz="2600" kern="1200" dirty="0" smtClean="0"/>
            <a:t>4</a:t>
          </a:r>
          <a:endParaRPr lang="en-US" sz="2600" kern="1200" dirty="0"/>
        </a:p>
      </dsp:txBody>
      <dsp:txXfrm rot="5400000">
        <a:off x="-192388" y="3605156"/>
        <a:ext cx="1282588" cy="897811"/>
      </dsp:txXfrm>
    </dsp:sp>
    <dsp:sp modelId="{D8413799-CB0F-4F1E-92E7-1548569A842E}">
      <dsp:nvSpPr>
        <dsp:cNvPr id="0" name=""/>
        <dsp:cNvSpPr/>
      </dsp:nvSpPr>
      <dsp:spPr>
        <a:xfrm rot="5400000">
          <a:off x="3080064" y="1230515"/>
          <a:ext cx="833682" cy="5198188"/>
        </a:xfrm>
        <a:prstGeom prst="round2SameRect">
          <a:avLst/>
        </a:prstGeom>
        <a:solidFill>
          <a:schemeClr val="lt1">
            <a:alpha val="90000"/>
            <a:hueOff val="0"/>
            <a:satOff val="0"/>
            <a:lumOff val="0"/>
            <a:alphaOff val="0"/>
          </a:schemeClr>
        </a:solidFill>
        <a:ln w="9525" cap="flat" cmpd="sng" algn="ctr">
          <a:solidFill>
            <a:schemeClr val="accent2">
              <a:hueOff val="-21181181"/>
              <a:satOff val="-72888"/>
              <a:lumOff val="65295"/>
              <a:alphaOff val="0"/>
            </a:schemeClr>
          </a:solidFill>
          <a:prstDash val="solid"/>
        </a:ln>
        <a:effectLst>
          <a:outerShdw blurRad="40000" dist="23000" dir="5400000" rotWithShape="0">
            <a:srgbClr val="000000">
              <a:alpha val="35000"/>
            </a:srgbClr>
          </a:outerShdw>
        </a:effectLst>
        <a:scene3d>
          <a:camera prst="orthographicFront"/>
          <a:lightRig rig="flat" dir="t"/>
        </a:scene3d>
        <a:sp3d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20904" tIns="10795" rIns="10795" bIns="10795" numCol="1" spcCol="1270" anchor="ctr" anchorCtr="0">
          <a:noAutofit/>
        </a:bodyPr>
        <a:lstStyle/>
        <a:p>
          <a:pPr marL="171450" lvl="1" indent="-171450" algn="l" defTabSz="755650">
            <a:lnSpc>
              <a:spcPct val="90000"/>
            </a:lnSpc>
            <a:spcBef>
              <a:spcPct val="0"/>
            </a:spcBef>
            <a:spcAft>
              <a:spcPct val="15000"/>
            </a:spcAft>
            <a:buChar char="••"/>
          </a:pPr>
          <a:r>
            <a:rPr lang="en-US" sz="1700" kern="1200" dirty="0" smtClean="0"/>
            <a:t>Unit 4</a:t>
          </a:r>
          <a:endParaRPr lang="en-US" sz="1700" kern="1200" dirty="0"/>
        </a:p>
        <a:p>
          <a:pPr marL="171450" lvl="1" indent="-171450" algn="l" defTabSz="755650">
            <a:lnSpc>
              <a:spcPct val="90000"/>
            </a:lnSpc>
            <a:spcBef>
              <a:spcPct val="0"/>
            </a:spcBef>
            <a:spcAft>
              <a:spcPct val="15000"/>
            </a:spcAft>
            <a:buChar char="••"/>
          </a:pPr>
          <a:r>
            <a:rPr lang="en-US" sz="1700" b="1" kern="1200" dirty="0" smtClean="0">
              <a:solidFill>
                <a:srgbClr val="BB8800"/>
              </a:solidFill>
            </a:rPr>
            <a:t>Change</a:t>
          </a:r>
          <a:r>
            <a:rPr lang="en-US" sz="1700" kern="1200" dirty="0" smtClean="0"/>
            <a:t>/ </a:t>
          </a:r>
          <a:r>
            <a:rPr lang="en-US" sz="1700" b="1" kern="1200" dirty="0" smtClean="0">
              <a:solidFill>
                <a:srgbClr val="7030A0"/>
              </a:solidFill>
            </a:rPr>
            <a:t>Change</a:t>
          </a:r>
          <a:r>
            <a:rPr lang="en-US" sz="1700" kern="1200" dirty="0" smtClean="0"/>
            <a:t>/ </a:t>
          </a:r>
          <a:r>
            <a:rPr lang="en-US" sz="1700" b="1" kern="1200" dirty="0" smtClean="0">
              <a:solidFill>
                <a:srgbClr val="B6121B"/>
              </a:solidFill>
            </a:rPr>
            <a:t>Investigations of Transformations</a:t>
          </a:r>
          <a:endParaRPr lang="en-US" sz="1700" b="1" kern="1200" dirty="0">
            <a:solidFill>
              <a:srgbClr val="B6121B"/>
            </a:solidFill>
          </a:endParaRPr>
        </a:p>
      </dsp:txBody>
      <dsp:txXfrm rot="5400000">
        <a:off x="3080064" y="1230515"/>
        <a:ext cx="833682" cy="519818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72421" cy="455951"/>
          </a:xfrm>
          <a:prstGeom prst="rect">
            <a:avLst/>
          </a:prstGeom>
        </p:spPr>
        <p:txBody>
          <a:bodyPr vert="horz" wrap="square" lIns="91425" tIns="45713" rIns="91425" bIns="45713" numCol="1" anchor="t" anchorCtr="0" compatLnSpc="1">
            <a:prstTxWarp prst="textNoShape">
              <a:avLst/>
            </a:prstTxWarp>
          </a:bodyPr>
          <a:lstStyle>
            <a:lvl1pPr eaLnBrk="0" hangingPunct="0">
              <a:defRPr sz="1300" b="0">
                <a:latin typeface="Times" pitchFamily="-107" charset="0"/>
                <a:ea typeface="ＭＳ Ｐゴシック" pitchFamily="-107" charset="-128"/>
                <a:cs typeface="+mn-cs"/>
              </a:defRPr>
            </a:lvl1pPr>
          </a:lstStyle>
          <a:p>
            <a:pPr>
              <a:defRPr/>
            </a:pPr>
            <a:endParaRPr lang="en-US"/>
          </a:p>
        </p:txBody>
      </p:sp>
      <p:sp>
        <p:nvSpPr>
          <p:cNvPr id="3" name="Date Placeholder 2"/>
          <p:cNvSpPr>
            <a:spLocks noGrp="1"/>
          </p:cNvSpPr>
          <p:nvPr>
            <p:ph type="dt" sz="quarter" idx="1"/>
          </p:nvPr>
        </p:nvSpPr>
        <p:spPr>
          <a:xfrm>
            <a:off x="3884028" y="1"/>
            <a:ext cx="2972421" cy="455951"/>
          </a:xfrm>
          <a:prstGeom prst="rect">
            <a:avLst/>
          </a:prstGeom>
        </p:spPr>
        <p:txBody>
          <a:bodyPr vert="horz" wrap="square" lIns="91425" tIns="45713" rIns="91425" bIns="45713" numCol="1" anchor="t" anchorCtr="0" compatLnSpc="1">
            <a:prstTxWarp prst="textNoShape">
              <a:avLst/>
            </a:prstTxWarp>
          </a:bodyPr>
          <a:lstStyle>
            <a:lvl1pPr algn="r" eaLnBrk="0" hangingPunct="0">
              <a:defRPr sz="1300" b="0">
                <a:latin typeface="Times" pitchFamily="-107" charset="0"/>
                <a:ea typeface="ＭＳ Ｐゴシック" pitchFamily="-107" charset="-128"/>
                <a:cs typeface="+mn-cs"/>
              </a:defRPr>
            </a:lvl1pPr>
          </a:lstStyle>
          <a:p>
            <a:pPr>
              <a:defRPr/>
            </a:pPr>
            <a:fld id="{69D11C4F-88D0-4F48-986B-B347E049113E}" type="datetime1">
              <a:rPr lang="en-US"/>
              <a:pPr>
                <a:defRPr/>
              </a:pPr>
              <a:t>7/25/2011</a:t>
            </a:fld>
            <a:endParaRPr lang="en-US"/>
          </a:p>
        </p:txBody>
      </p:sp>
      <p:sp>
        <p:nvSpPr>
          <p:cNvPr id="4" name="Footer Placeholder 3"/>
          <p:cNvSpPr>
            <a:spLocks noGrp="1"/>
          </p:cNvSpPr>
          <p:nvPr>
            <p:ph type="ftr" sz="quarter" idx="2"/>
          </p:nvPr>
        </p:nvSpPr>
        <p:spPr>
          <a:xfrm>
            <a:off x="2" y="8686488"/>
            <a:ext cx="2972421" cy="455951"/>
          </a:xfrm>
          <a:prstGeom prst="rect">
            <a:avLst/>
          </a:prstGeom>
        </p:spPr>
        <p:txBody>
          <a:bodyPr vert="horz" wrap="square" lIns="91425" tIns="45713" rIns="91425" bIns="45713" numCol="1" anchor="b" anchorCtr="0" compatLnSpc="1">
            <a:prstTxWarp prst="textNoShape">
              <a:avLst/>
            </a:prstTxWarp>
          </a:bodyPr>
          <a:lstStyle>
            <a:lvl1pPr eaLnBrk="0" hangingPunct="0">
              <a:defRPr sz="1300" b="0">
                <a:latin typeface="Times" pitchFamily="-107" charset="0"/>
                <a:ea typeface="ＭＳ Ｐゴシック" pitchFamily="-107" charset="-128"/>
                <a:cs typeface="+mn-cs"/>
              </a:defRPr>
            </a:lvl1pPr>
          </a:lstStyle>
          <a:p>
            <a:pPr>
              <a:defRPr/>
            </a:pPr>
            <a:endParaRPr lang="en-US"/>
          </a:p>
        </p:txBody>
      </p:sp>
      <p:sp>
        <p:nvSpPr>
          <p:cNvPr id="5" name="Slide Number Placeholder 4"/>
          <p:cNvSpPr>
            <a:spLocks noGrp="1"/>
          </p:cNvSpPr>
          <p:nvPr>
            <p:ph type="sldNum" sz="quarter" idx="3"/>
          </p:nvPr>
        </p:nvSpPr>
        <p:spPr>
          <a:xfrm>
            <a:off x="3884028" y="8686488"/>
            <a:ext cx="2972421" cy="455951"/>
          </a:xfrm>
          <a:prstGeom prst="rect">
            <a:avLst/>
          </a:prstGeom>
        </p:spPr>
        <p:txBody>
          <a:bodyPr vert="horz" wrap="square" lIns="91425" tIns="45713" rIns="91425" bIns="45713" numCol="1" anchor="b" anchorCtr="0" compatLnSpc="1">
            <a:prstTxWarp prst="textNoShape">
              <a:avLst/>
            </a:prstTxWarp>
          </a:bodyPr>
          <a:lstStyle>
            <a:lvl1pPr algn="r" eaLnBrk="0" hangingPunct="0">
              <a:defRPr sz="1300" b="0">
                <a:latin typeface="Times" pitchFamily="-107" charset="0"/>
                <a:ea typeface="ＭＳ Ｐゴシック" pitchFamily="-107" charset="-128"/>
                <a:cs typeface="+mn-cs"/>
              </a:defRPr>
            </a:lvl1pPr>
          </a:lstStyle>
          <a:p>
            <a:pPr>
              <a:defRPr/>
            </a:pPr>
            <a:fld id="{C7E49BAA-1D6D-46CE-89F7-ADF8FDACF342}"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2" y="1"/>
            <a:ext cx="2972421" cy="455951"/>
          </a:xfrm>
          <a:prstGeom prst="rect">
            <a:avLst/>
          </a:prstGeom>
          <a:noFill/>
          <a:ln w="9525">
            <a:noFill/>
            <a:miter lim="800000"/>
            <a:headEnd/>
            <a:tailEnd/>
          </a:ln>
          <a:effectLst/>
        </p:spPr>
        <p:txBody>
          <a:bodyPr vert="horz" wrap="square" lIns="91425" tIns="45713" rIns="91425" bIns="45713" numCol="1" anchor="t" anchorCtr="0" compatLnSpc="1">
            <a:prstTxWarp prst="textNoShape">
              <a:avLst/>
            </a:prstTxWarp>
          </a:bodyPr>
          <a:lstStyle>
            <a:lvl1pPr eaLnBrk="0" hangingPunct="0">
              <a:defRPr sz="1300" b="0">
                <a:latin typeface="Times" pitchFamily="-107" charset="0"/>
                <a:ea typeface="ＭＳ Ｐゴシック" pitchFamily="-107" charset="-128"/>
                <a:cs typeface="+mn-cs"/>
              </a:defRPr>
            </a:lvl1pPr>
          </a:lstStyle>
          <a:p>
            <a:pPr>
              <a:defRPr/>
            </a:pPr>
            <a:endParaRPr lang="en-US"/>
          </a:p>
        </p:txBody>
      </p:sp>
      <p:sp>
        <p:nvSpPr>
          <p:cNvPr id="4099" name="Rectangle 3"/>
          <p:cNvSpPr>
            <a:spLocks noGrp="1" noChangeArrowheads="1"/>
          </p:cNvSpPr>
          <p:nvPr>
            <p:ph type="dt" idx="1"/>
          </p:nvPr>
        </p:nvSpPr>
        <p:spPr bwMode="auto">
          <a:xfrm>
            <a:off x="3885580" y="1"/>
            <a:ext cx="2972421" cy="455951"/>
          </a:xfrm>
          <a:prstGeom prst="rect">
            <a:avLst/>
          </a:prstGeom>
          <a:noFill/>
          <a:ln w="9525">
            <a:noFill/>
            <a:miter lim="800000"/>
            <a:headEnd/>
            <a:tailEnd/>
          </a:ln>
          <a:effectLst/>
        </p:spPr>
        <p:txBody>
          <a:bodyPr vert="horz" wrap="square" lIns="91425" tIns="45713" rIns="91425" bIns="45713" numCol="1" anchor="t" anchorCtr="0" compatLnSpc="1">
            <a:prstTxWarp prst="textNoShape">
              <a:avLst/>
            </a:prstTxWarp>
          </a:bodyPr>
          <a:lstStyle>
            <a:lvl1pPr algn="r" eaLnBrk="0" hangingPunct="0">
              <a:defRPr sz="1300" b="0">
                <a:latin typeface="Times" pitchFamily="-107" charset="0"/>
                <a:ea typeface="ＭＳ Ｐゴシック" pitchFamily="-107" charset="-128"/>
                <a:cs typeface="+mn-cs"/>
              </a:defRPr>
            </a:lvl1pPr>
          </a:lstStyle>
          <a:p>
            <a:pPr>
              <a:defRPr/>
            </a:pPr>
            <a:endParaRPr lang="en-US"/>
          </a:p>
        </p:txBody>
      </p:sp>
      <p:sp>
        <p:nvSpPr>
          <p:cNvPr id="73732" name="Rectangle 4"/>
          <p:cNvSpPr>
            <a:spLocks noGrp="1" noRot="1" noChangeAspect="1" noChangeArrowheads="1" noTextEdit="1"/>
          </p:cNvSpPr>
          <p:nvPr>
            <p:ph type="sldImg" idx="2"/>
          </p:nvPr>
        </p:nvSpPr>
        <p:spPr bwMode="auto">
          <a:xfrm>
            <a:off x="1143000" y="687388"/>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3158" y="4344025"/>
            <a:ext cx="5031685" cy="4112926"/>
          </a:xfrm>
          <a:prstGeom prst="rect">
            <a:avLst/>
          </a:prstGeom>
          <a:noFill/>
          <a:ln w="9525">
            <a:noFill/>
            <a:miter lim="800000"/>
            <a:headEnd/>
            <a:tailEnd/>
          </a:ln>
          <a:effectLst/>
        </p:spPr>
        <p:txBody>
          <a:bodyPr vert="horz" wrap="square" lIns="91425" tIns="45713" rIns="91425" bIns="4571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2" y="8688049"/>
            <a:ext cx="2972421" cy="455951"/>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eaLnBrk="0" hangingPunct="0">
              <a:defRPr sz="1300" b="0">
                <a:latin typeface="Times" pitchFamily="-107" charset="0"/>
                <a:ea typeface="ＭＳ Ｐゴシック" pitchFamily="-107" charset="-128"/>
                <a:cs typeface="+mn-cs"/>
              </a:defRPr>
            </a:lvl1pPr>
          </a:lstStyle>
          <a:p>
            <a:pPr>
              <a:defRPr/>
            </a:pPr>
            <a:endParaRPr lang="en-US"/>
          </a:p>
        </p:txBody>
      </p:sp>
      <p:sp>
        <p:nvSpPr>
          <p:cNvPr id="4103" name="Rectangle 7"/>
          <p:cNvSpPr>
            <a:spLocks noGrp="1" noChangeArrowheads="1"/>
          </p:cNvSpPr>
          <p:nvPr>
            <p:ph type="sldNum" sz="quarter" idx="5"/>
          </p:nvPr>
        </p:nvSpPr>
        <p:spPr bwMode="auto">
          <a:xfrm>
            <a:off x="3885580" y="8688049"/>
            <a:ext cx="2972421" cy="455951"/>
          </a:xfrm>
          <a:prstGeom prst="rect">
            <a:avLst/>
          </a:prstGeom>
          <a:noFill/>
          <a:ln w="9525">
            <a:noFill/>
            <a:miter lim="800000"/>
            <a:headEnd/>
            <a:tailEnd/>
          </a:ln>
          <a:effectLst/>
        </p:spPr>
        <p:txBody>
          <a:bodyPr vert="horz" wrap="square" lIns="91425" tIns="45713" rIns="91425" bIns="45713" numCol="1" anchor="b" anchorCtr="0" compatLnSpc="1">
            <a:prstTxWarp prst="textNoShape">
              <a:avLst/>
            </a:prstTxWarp>
          </a:bodyPr>
          <a:lstStyle>
            <a:lvl1pPr algn="r" eaLnBrk="0" hangingPunct="0">
              <a:defRPr sz="1300" b="0">
                <a:latin typeface="Times" pitchFamily="-107" charset="0"/>
                <a:ea typeface="ＭＳ Ｐゴシック" pitchFamily="-107" charset="-128"/>
                <a:cs typeface="+mn-cs"/>
              </a:defRPr>
            </a:lvl1pPr>
          </a:lstStyle>
          <a:p>
            <a:pPr>
              <a:defRPr/>
            </a:pPr>
            <a:fld id="{50DE1F9E-B4B2-47FF-8551-6BF18068CBC9}"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128"/>
      </a:defRPr>
    </a:lvl1pPr>
    <a:lvl2pPr marL="457200"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2pPr>
    <a:lvl3pPr marL="914400"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3pPr>
    <a:lvl4pPr marL="1371600"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4pPr>
    <a:lvl5pPr marL="1828800" algn="l" rtl="0" eaLnBrk="0" fontAlgn="base" hangingPunct="0">
      <a:spcBef>
        <a:spcPct val="30000"/>
      </a:spcBef>
      <a:spcAft>
        <a:spcPct val="0"/>
      </a:spcAft>
      <a:defRPr sz="1200" kern="1200">
        <a:solidFill>
          <a:schemeClr val="tx1"/>
        </a:solidFill>
        <a:latin typeface="Times" charset="0"/>
        <a:ea typeface="ＭＳ Ｐゴシック" charset="0"/>
        <a:cs typeface="ＭＳ Ｐゴシック"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E80346BD-7E55-43DD-888E-948165F04317}" type="slidenum">
              <a:rPr lang="en-US" smtClean="0">
                <a:ea typeface="ＭＳ Ｐゴシック" pitchFamily="34" charset="-128"/>
              </a:rPr>
              <a:pPr/>
              <a:t>1</a:t>
            </a:fld>
            <a:endParaRPr lang="en-US" smtClean="0">
              <a:ea typeface="ＭＳ Ｐゴシック" pitchFamily="34" charset="-128"/>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marL="214967" indent="-214967" eaLnBrk="1" hangingPunct="1"/>
            <a:r>
              <a:rPr lang="en-US" b="1" i="1" dirty="0" smtClean="0">
                <a:latin typeface="Times" pitchFamily="-107" charset="0"/>
                <a:ea typeface="ＭＳ Ｐゴシック" pitchFamily="34" charset="-128"/>
              </a:rPr>
              <a:t>Title Slide – on Screen as workshop begins</a:t>
            </a:r>
          </a:p>
          <a:p>
            <a:pPr marL="214967" indent="-214967" eaLnBrk="1" hangingPunct="1"/>
            <a:endParaRPr lang="en-US" b="1" i="1" dirty="0" smtClean="0">
              <a:latin typeface="Times" pitchFamily="-107" charset="0"/>
              <a:ea typeface="ＭＳ Ｐゴシック" pitchFamily="34" charset="-128"/>
            </a:endParaRPr>
          </a:p>
          <a:p>
            <a:pPr marL="214967" indent="-214967" eaLnBrk="1" hangingPunct="1"/>
            <a:r>
              <a:rPr lang="en-US" b="1" i="1" dirty="0" smtClean="0">
                <a:latin typeface="Times" pitchFamily="-107" charset="0"/>
                <a:ea typeface="ＭＳ Ｐゴシック" pitchFamily="34" charset="-128"/>
              </a:rPr>
              <a:t>Escalator Video</a:t>
            </a:r>
          </a:p>
          <a:p>
            <a:pPr marL="214967" indent="-214967" eaLnBrk="1" hangingPunct="1"/>
            <a:endParaRPr lang="en-US" b="1" i="1" dirty="0" smtClean="0">
              <a:latin typeface="Times" pitchFamily="-107" charset="0"/>
              <a:ea typeface="ＭＳ Ｐゴシック" pitchFamily="34" charset="-128"/>
            </a:endParaRPr>
          </a:p>
          <a:p>
            <a:pPr marL="214967" indent="-214967" eaLnBrk="1" hangingPunct="1"/>
            <a:endParaRPr lang="en-US" b="1" i="1" dirty="0" smtClean="0">
              <a:latin typeface="Times" pitchFamily="-107" charset="0"/>
              <a:ea typeface="ＭＳ Ｐゴシック" pitchFamily="34" charset="-128"/>
            </a:endParaRPr>
          </a:p>
          <a:p>
            <a:pPr marL="214967" indent="-214967" eaLnBrk="1" hangingPunct="1"/>
            <a:endParaRPr lang="en-US" b="1" i="1" dirty="0" smtClean="0">
              <a:latin typeface="Times" pitchFamily="-107" charset="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a:ln/>
        </p:spPr>
      </p:sp>
      <p:sp>
        <p:nvSpPr>
          <p:cNvPr id="88067" name="Rectangle 3"/>
          <p:cNvSpPr>
            <a:spLocks noGrp="1" noChangeArrowheads="1"/>
          </p:cNvSpPr>
          <p:nvPr>
            <p:ph type="body" idx="1"/>
          </p:nvPr>
        </p:nvSpPr>
        <p:spPr>
          <a:xfrm>
            <a:off x="686421" y="4344025"/>
            <a:ext cx="5485158" cy="4112926"/>
          </a:xfrm>
          <a:noFill/>
          <a:ln/>
        </p:spPr>
        <p:txBody>
          <a:bodyPr/>
          <a:lstStyle/>
          <a:p>
            <a:pPr>
              <a:buFont typeface="Wingdings" pitchFamily="2" charset="2"/>
              <a:buNone/>
            </a:pPr>
            <a:r>
              <a:rPr lang="en-US" dirty="0" smtClean="0">
                <a:latin typeface="Arial" pitchFamily="34" charset="0"/>
                <a:ea typeface="ＭＳ Ｐゴシック" pitchFamily="34" charset="-128"/>
                <a:cs typeface="Arial" pitchFamily="34" charset="0"/>
              </a:rPr>
              <a:t>Some people might feel their students are…</a:t>
            </a:r>
          </a:p>
          <a:p>
            <a:pPr>
              <a:buFont typeface="Wingdings" pitchFamily="2" charset="2"/>
              <a:buChar char="•"/>
            </a:pPr>
            <a:r>
              <a:rPr lang="en-US" dirty="0" smtClean="0">
                <a:latin typeface="Arial" pitchFamily="34" charset="0"/>
                <a:ea typeface="ＭＳ Ｐゴシック" pitchFamily="34" charset="-128"/>
                <a:cs typeface="Arial" pitchFamily="34" charset="0"/>
              </a:rPr>
              <a:t>Not ready for PBL – they need basic skills first</a:t>
            </a:r>
          </a:p>
          <a:p>
            <a:pPr>
              <a:buFont typeface="Wingdings" pitchFamily="2" charset="2"/>
              <a:buChar char="•"/>
            </a:pPr>
            <a:r>
              <a:rPr lang="en-US" dirty="0" smtClean="0">
                <a:latin typeface="Arial" pitchFamily="34" charset="0"/>
                <a:ea typeface="ＭＳ Ｐゴシック" pitchFamily="34" charset="-128"/>
                <a:cs typeface="Arial" pitchFamily="34" charset="0"/>
              </a:rPr>
              <a:t>Not able to work well in teams</a:t>
            </a:r>
          </a:p>
          <a:p>
            <a:pPr>
              <a:buFont typeface="Wingdings" pitchFamily="2" charset="2"/>
              <a:buChar char="•"/>
            </a:pPr>
            <a:r>
              <a:rPr lang="en-US" dirty="0" smtClean="0">
                <a:latin typeface="Arial" pitchFamily="34" charset="0"/>
                <a:ea typeface="ＭＳ Ｐゴシック" pitchFamily="34" charset="-128"/>
                <a:cs typeface="Arial" pitchFamily="34" charset="0"/>
              </a:rPr>
              <a:t>Can’t handle working independently from the teacher</a:t>
            </a:r>
          </a:p>
          <a:p>
            <a:pPr>
              <a:buFont typeface="Wingdings" pitchFamily="2" charset="2"/>
              <a:buNone/>
            </a:pPr>
            <a:r>
              <a:rPr lang="en-US" dirty="0" smtClean="0">
                <a:latin typeface="Arial" pitchFamily="34" charset="0"/>
                <a:ea typeface="ＭＳ Ｐゴシック" pitchFamily="34" charset="-128"/>
                <a:cs typeface="Arial" pitchFamily="34" charset="0"/>
              </a:rPr>
              <a:t>But we believe PBL can work for ALL students. </a:t>
            </a:r>
          </a:p>
          <a:p>
            <a:pPr>
              <a:buFont typeface="Wingdings" pitchFamily="2" charset="2"/>
              <a:buNone/>
            </a:pPr>
            <a:r>
              <a:rPr lang="en-US" dirty="0" smtClean="0">
                <a:latin typeface="Arial" pitchFamily="34" charset="0"/>
                <a:ea typeface="ＭＳ Ｐゴシック" pitchFamily="34" charset="-128"/>
                <a:cs typeface="Arial" pitchFamily="34" charset="0"/>
              </a:rPr>
              <a:t>You just have to design and manage projects to fit your students. </a:t>
            </a:r>
          </a:p>
          <a:p>
            <a:pPr>
              <a:buFont typeface="Wingdings" pitchFamily="2" charset="2"/>
              <a:buNone/>
            </a:pPr>
            <a:r>
              <a:rPr lang="en-US" dirty="0" smtClean="0">
                <a:latin typeface="Arial" pitchFamily="34" charset="0"/>
                <a:ea typeface="ＭＳ Ｐゴシック" pitchFamily="34" charset="-128"/>
                <a:cs typeface="Arial" pitchFamily="34" charset="0"/>
              </a:rPr>
              <a:t>If they need simpler projects to start, with more guidance from the teacher, go with that. Over time they can learn how to work in teams and how to work independently.</a:t>
            </a:r>
          </a:p>
          <a:p>
            <a:pPr>
              <a:buFont typeface="Wingdings" pitchFamily="2" charset="2"/>
              <a:buNone/>
            </a:pPr>
            <a:r>
              <a:rPr lang="en-US" dirty="0" smtClean="0">
                <a:latin typeface="Arial" pitchFamily="34" charset="0"/>
                <a:ea typeface="ＭＳ Ｐゴシック" pitchFamily="34" charset="-128"/>
                <a:cs typeface="Arial" pitchFamily="34" charset="0"/>
              </a:rPr>
              <a:t>Basic skills such as reading, writing, math, and so on can be taught in the context of a project. Or do only a few projects, along with other instructional methods.</a:t>
            </a:r>
            <a:endParaRPr lang="en-US" dirty="0" smtClean="0">
              <a:latin typeface="Times" pitchFamily="-107"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r>
              <a:rPr lang="en-US" smtClean="0">
                <a:latin typeface="Times" pitchFamily="-107" charset="0"/>
                <a:ea typeface="ＭＳ Ｐゴシック" pitchFamily="34" charset="-128"/>
              </a:rPr>
              <a:t>For more evidence supporting the use of PBL, you can go to our website…</a:t>
            </a:r>
          </a:p>
          <a:p>
            <a:endParaRPr lang="en-US" smtClean="0">
              <a:latin typeface="Times" pitchFamily="-107" charset="0"/>
              <a:ea typeface="ＭＳ Ｐゴシック" pitchFamily="34" charset="-128"/>
            </a:endParaRPr>
          </a:p>
          <a:p>
            <a:endParaRPr lang="en-US" smtClean="0">
              <a:latin typeface="Times" pitchFamily="-107" charset="0"/>
              <a:ea typeface="ＭＳ Ｐゴシック" pitchFamily="34" charset="-128"/>
            </a:endParaRPr>
          </a:p>
        </p:txBody>
      </p:sp>
      <p:sp>
        <p:nvSpPr>
          <p:cNvPr id="89092" name="Slide Number Placeholder 3"/>
          <p:cNvSpPr>
            <a:spLocks noGrp="1"/>
          </p:cNvSpPr>
          <p:nvPr>
            <p:ph type="sldNum" sz="quarter" idx="5"/>
          </p:nvPr>
        </p:nvSpPr>
        <p:spPr>
          <a:noFill/>
        </p:spPr>
        <p:txBody>
          <a:bodyPr/>
          <a:lstStyle/>
          <a:p>
            <a:fld id="{40523FB6-C0CC-4AC3-8195-0D77433792E0}" type="slidenum">
              <a:rPr lang="en-US" smtClean="0">
                <a:ea typeface="ＭＳ Ｐゴシック" pitchFamily="34" charset="-128"/>
              </a:rPr>
              <a:pPr/>
              <a:t>11</a:t>
            </a:fld>
            <a:endParaRPr lang="en-US"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315661E7-FD75-410B-BFA7-F187F49D6213}" type="slidenum">
              <a:rPr lang="en-US" sz="1300" b="0">
                <a:latin typeface="Times" pitchFamily="-107" charset="0"/>
              </a:rPr>
              <a:pPr algn="r" eaLnBrk="0" hangingPunct="0"/>
              <a:t>12</a:t>
            </a:fld>
            <a:endParaRPr lang="en-US" sz="1300" b="0" dirty="0">
              <a:latin typeface="Times" pitchFamily="-107" charset="0"/>
            </a:endParaRPr>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ln/>
        </p:spPr>
        <p:txBody>
          <a:bodyPr/>
          <a:lstStyle/>
          <a:p>
            <a:pPr eaLnBrk="1" hangingPunct="1"/>
            <a:r>
              <a:rPr lang="en-US" b="1" i="1" dirty="0" smtClean="0">
                <a:latin typeface="Times" pitchFamily="-107" charset="0"/>
                <a:ea typeface="ＭＳ Ｐゴシック" pitchFamily="34" charset="-128"/>
              </a:rPr>
              <a:t>Presenter’s choice of story about a “project” that is dessert, not PBL: </a:t>
            </a:r>
          </a:p>
          <a:p>
            <a:pPr eaLnBrk="1" hangingPunct="1"/>
            <a:r>
              <a:rPr lang="en-US" dirty="0" smtClean="0">
                <a:latin typeface="Times" pitchFamily="-107" charset="0"/>
                <a:ea typeface="ＭＳ Ｐゴシック" pitchFamily="34" charset="-128"/>
              </a:rPr>
              <a:t>Sometimes people tell us, “we already do projects” </a:t>
            </a:r>
          </a:p>
          <a:p>
            <a:pPr eaLnBrk="1" hangingPunct="1"/>
            <a:r>
              <a:rPr lang="en-US" dirty="0" smtClean="0">
                <a:latin typeface="Times" pitchFamily="-107" charset="0"/>
                <a:ea typeface="ＭＳ Ｐゴシック" pitchFamily="34" charset="-128"/>
              </a:rPr>
              <a:t>	– but what they might be doing is what we call a “dessert” project, not truly Project Based Learning.</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A “dessert” project comes after traditional instruction; </a:t>
            </a:r>
          </a:p>
          <a:p>
            <a:pPr eaLnBrk="1" hangingPunct="1"/>
            <a:r>
              <a:rPr lang="en-US" dirty="0" smtClean="0">
                <a:latin typeface="Times" pitchFamily="-107" charset="0"/>
                <a:ea typeface="ＭＳ Ｐゴシック" pitchFamily="34" charset="-128"/>
              </a:rPr>
              <a:t>	- may be fun but is not intellectually engaging; </a:t>
            </a:r>
          </a:p>
          <a:p>
            <a:pPr eaLnBrk="1" hangingPunct="1"/>
            <a:r>
              <a:rPr lang="en-US" dirty="0" smtClean="0">
                <a:latin typeface="Times" pitchFamily="-107" charset="0"/>
                <a:ea typeface="ＭＳ Ｐゴシック" pitchFamily="34" charset="-128"/>
              </a:rPr>
              <a:t>	- does not require deep understanding, </a:t>
            </a:r>
          </a:p>
          <a:p>
            <a:pPr eaLnBrk="1" hangingPunct="1"/>
            <a:r>
              <a:rPr lang="en-US" dirty="0" smtClean="0">
                <a:latin typeface="Times" pitchFamily="-107" charset="0"/>
                <a:ea typeface="ＭＳ Ｐゴシック" pitchFamily="34" charset="-128"/>
              </a:rPr>
              <a:t>	- its is often done individually, at home without inquiry, </a:t>
            </a:r>
          </a:p>
          <a:p>
            <a:pPr eaLnBrk="1" hangingPunct="1"/>
            <a:r>
              <a:rPr lang="en-US" dirty="0" smtClean="0">
                <a:latin typeface="Times" pitchFamily="-107" charset="0"/>
                <a:ea typeface="ＭＳ Ｐゴシック" pitchFamily="34" charset="-128"/>
              </a:rPr>
              <a:t>	- no presentation, etc.</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Mission Story – There are 21 missions in California. All students in 4</a:t>
            </a:r>
            <a:r>
              <a:rPr lang="en-US" baseline="30000" dirty="0" smtClean="0">
                <a:latin typeface="Times" pitchFamily="-107" charset="0"/>
                <a:ea typeface="ＭＳ Ｐゴシック" pitchFamily="34" charset="-128"/>
              </a:rPr>
              <a:t>th</a:t>
            </a:r>
            <a:r>
              <a:rPr lang="en-US" dirty="0" smtClean="0">
                <a:latin typeface="Times" pitchFamily="-107" charset="0"/>
                <a:ea typeface="ＭＳ Ｐゴシック" pitchFamily="34" charset="-128"/>
              </a:rPr>
              <a:t> grade in California build a 22</a:t>
            </a:r>
            <a:r>
              <a:rPr lang="en-US" baseline="30000" dirty="0" smtClean="0">
                <a:latin typeface="Times" pitchFamily="-107" charset="0"/>
                <a:ea typeface="ＭＳ Ｐゴシック" pitchFamily="34" charset="-128"/>
              </a:rPr>
              <a:t>nd</a:t>
            </a:r>
            <a:r>
              <a:rPr lang="en-US" dirty="0" smtClean="0">
                <a:latin typeface="Times" pitchFamily="-107" charset="0"/>
                <a:ea typeface="ＭＳ Ｐゴシック" pitchFamily="34" charset="-128"/>
              </a:rPr>
              <a:t>  mission, Michael’s stores now sell kits…..</a:t>
            </a:r>
          </a:p>
          <a:p>
            <a:pPr eaLnBrk="1" hangingPunct="1"/>
            <a:endParaRPr lang="en-US" dirty="0" smtClean="0">
              <a:latin typeface="Times" pitchFamily="-107" charset="0"/>
              <a:ea typeface="ＭＳ Ｐゴシック" pitchFamily="34" charset="-128"/>
            </a:endParaRPr>
          </a:p>
          <a:p>
            <a:pPr eaLnBrk="1" hangingPunct="1"/>
            <a:endParaRPr lang="en-US" dirty="0" smtClean="0">
              <a:latin typeface="Times" pitchFamily="-107" charset="0"/>
              <a:ea typeface="ＭＳ Ｐゴシック" pitchFamily="34" charset="-128"/>
            </a:endParaRPr>
          </a:p>
          <a:p>
            <a:pPr eaLnBrk="1" hangingPunct="1"/>
            <a:endParaRPr lang="en-US" i="1" dirty="0" smtClean="0">
              <a:latin typeface="Times" pitchFamily="-107" charset="0"/>
              <a:ea typeface="ＭＳ Ｐゴシック" pitchFamily="34" charset="-128"/>
            </a:endParaRPr>
          </a:p>
          <a:p>
            <a:pPr eaLnBrk="1" hangingPunct="1"/>
            <a:endParaRPr lang="en-US" i="1" dirty="0" smtClean="0">
              <a:latin typeface="Times" pitchFamily="-107"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83E0396B-5A2D-4A62-9769-53D1EF86FE82}" type="slidenum">
              <a:rPr lang="en-US" sz="1300" b="0">
                <a:latin typeface="Times" pitchFamily="-107" charset="0"/>
              </a:rPr>
              <a:pPr algn="r" eaLnBrk="0" hangingPunct="0"/>
              <a:t>13</a:t>
            </a:fld>
            <a:endParaRPr lang="en-US" sz="1300" b="0" dirty="0">
              <a:latin typeface="Times" pitchFamily="-107" charset="0"/>
            </a:endParaRPr>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r>
              <a:rPr lang="en-US" b="1" dirty="0" smtClean="0">
                <a:latin typeface="Times" pitchFamily="-107" charset="0"/>
                <a:ea typeface="ＭＳ Ｐゴシック" pitchFamily="34" charset="-128"/>
              </a:rPr>
              <a:t>Transition from “Why PBL?” to “What is PBL?” part of workshop</a:t>
            </a:r>
          </a:p>
          <a:p>
            <a:pPr eaLnBrk="1" hangingPunct="1"/>
            <a:r>
              <a:rPr lang="en-US" dirty="0" smtClean="0">
                <a:latin typeface="Times" pitchFamily="-107" charset="0"/>
                <a:ea typeface="ＭＳ Ｐゴシック" pitchFamily="34" charset="-128"/>
              </a:rPr>
              <a:t> </a:t>
            </a:r>
          </a:p>
          <a:p>
            <a:pPr eaLnBrk="1" hangingPunct="1"/>
            <a:r>
              <a:rPr lang="en-US" dirty="0" smtClean="0">
                <a:latin typeface="Times" pitchFamily="-107" charset="0"/>
                <a:ea typeface="ＭＳ Ｐゴシック" pitchFamily="34" charset="-128"/>
              </a:rPr>
              <a:t>Let’s move to our first goal for this workshop: understanding what makes 21st century PBL effective, and why it’s different from simply “doing a project.”</a:t>
            </a:r>
          </a:p>
          <a:p>
            <a:pPr eaLnBrk="1" hangingPunct="1"/>
            <a:r>
              <a:rPr lang="en-US" dirty="0" smtClean="0">
                <a:latin typeface="Times" pitchFamily="-107" charset="0"/>
                <a:ea typeface="ＭＳ Ｐゴシック" pitchFamily="34" charset="-128"/>
              </a:rPr>
              <a:t>We think a project should be the main course </a:t>
            </a:r>
          </a:p>
          <a:p>
            <a:pPr eaLnBrk="1" hangingPunct="1"/>
            <a:r>
              <a:rPr lang="en-US" dirty="0" smtClean="0">
                <a:latin typeface="Times" pitchFamily="-107" charset="0"/>
                <a:ea typeface="ＭＳ Ｐゴシック" pitchFamily="34" charset="-128"/>
              </a:rPr>
              <a:t>	– it’s what organizes the curriculum and instruction. </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It becomes the vehicle for teaching content and skills.</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A “dessert” project comes after a traditional unit of instruction </a:t>
            </a:r>
          </a:p>
          <a:p>
            <a:pPr eaLnBrk="1" hangingPunct="1"/>
            <a:r>
              <a:rPr lang="en-US" dirty="0" smtClean="0">
                <a:latin typeface="Times" pitchFamily="-107" charset="0"/>
                <a:ea typeface="ＭＳ Ｐゴシック" pitchFamily="34" charset="-128"/>
              </a:rPr>
              <a:t>	– it may be fun for students, but it’s not nutritious. </a:t>
            </a:r>
          </a:p>
          <a:p>
            <a:pPr eaLnBrk="1" hangingPunct="1"/>
            <a:r>
              <a:rPr lang="en-US" dirty="0" smtClean="0">
                <a:latin typeface="Times" pitchFamily="-107" charset="0"/>
                <a:ea typeface="ＭＳ Ｐゴシック" pitchFamily="34" charset="-128"/>
              </a:rPr>
              <a:t>	- It’s not the vehicle for teaching most of the content and skills.</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Now let’s watch a video of a project and you decide whether it is main course or dessert – Kinetic Art Video</a:t>
            </a:r>
          </a:p>
          <a:p>
            <a:pPr eaLnBrk="1" hangingPunct="1"/>
            <a:endParaRPr lang="en-US" dirty="0" smtClean="0">
              <a:latin typeface="Times" pitchFamily="-107" charset="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marL="269488" indent="-269488"/>
            <a:r>
              <a:rPr lang="en-US" sz="1400" b="1" i="1" dirty="0" smtClean="0">
                <a:latin typeface="Arial" pitchFamily="34" charset="0"/>
                <a:ea typeface="ＭＳ Ｐゴシック" pitchFamily="34" charset="-128"/>
              </a:rPr>
              <a:t>(Insert name of main course project shown/explained previously)</a:t>
            </a:r>
          </a:p>
          <a:p>
            <a:pPr marL="269488" indent="-269488"/>
            <a:endParaRPr lang="en-US" sz="1400" b="1" i="1" dirty="0" smtClean="0">
              <a:latin typeface="Arial" pitchFamily="34" charset="0"/>
              <a:ea typeface="ＭＳ Ｐゴシック" pitchFamily="34" charset="-128"/>
            </a:endParaRPr>
          </a:p>
          <a:p>
            <a:pPr marL="269488" indent="-269488"/>
            <a:r>
              <a:rPr lang="en-US" sz="1400" b="1" dirty="0" smtClean="0">
                <a:latin typeface="Arial" pitchFamily="34" charset="0"/>
                <a:ea typeface="ＭＳ Ｐゴシック" pitchFamily="34" charset="-128"/>
              </a:rPr>
              <a:t>A project in PBL has these 8 essential features.</a:t>
            </a:r>
            <a:r>
              <a:rPr lang="en-US" sz="1400" dirty="0" smtClean="0">
                <a:latin typeface="Arial" pitchFamily="34" charset="0"/>
                <a:ea typeface="ＭＳ Ｐゴシック" pitchFamily="34" charset="-128"/>
              </a:rPr>
              <a:t> I’ll explain each of these in more detail.</a:t>
            </a:r>
          </a:p>
          <a:p>
            <a:pPr marL="269488" indent="-269488"/>
            <a:endParaRPr lang="en-US" sz="1400" dirty="0" smtClean="0">
              <a:latin typeface="Arial" pitchFamily="34" charset="0"/>
              <a:ea typeface="ＭＳ Ｐゴシック" pitchFamily="34" charset="-128"/>
            </a:endParaRPr>
          </a:p>
          <a:p>
            <a:pPr marL="269488" indent="-269488"/>
            <a:r>
              <a:rPr lang="en-US" sz="1400" b="1" i="1" dirty="0" smtClean="0">
                <a:latin typeface="Arial" pitchFamily="34" charset="0"/>
                <a:ea typeface="ＭＳ Ｐゴシック" pitchFamily="34" charset="-128"/>
              </a:rPr>
              <a:t>(do not explain each one now – wait for following slides)</a:t>
            </a:r>
          </a:p>
          <a:p>
            <a:pPr marL="269488" indent="-269488"/>
            <a:endParaRPr lang="en-US" sz="1000" b="1" i="1" dirty="0" smtClean="0">
              <a:latin typeface="Times" pitchFamily="-107" charset="0"/>
              <a:ea typeface="ＭＳ Ｐゴシック" pitchFamily="34" charset="-128"/>
            </a:endParaRPr>
          </a:p>
          <a:p>
            <a:pPr marL="269488" indent="-269488"/>
            <a:r>
              <a:rPr lang="en-US" sz="1000" i="1" dirty="0" smtClean="0">
                <a:latin typeface="Times" pitchFamily="-107" charset="0"/>
                <a:ea typeface="ＭＳ Ｐゴシック" pitchFamily="34" charset="-128"/>
              </a:rPr>
              <a:t>JUST IN CASE SOMEONE ASKS: this is a Heptagon (also referred to as </a:t>
            </a:r>
            <a:r>
              <a:rPr lang="en-US" sz="1000" i="1" dirty="0" err="1" smtClean="0">
                <a:latin typeface="Times" pitchFamily="-107" charset="0"/>
                <a:ea typeface="ＭＳ Ｐゴシック" pitchFamily="34" charset="-128"/>
              </a:rPr>
              <a:t>Septagon</a:t>
            </a:r>
            <a:r>
              <a:rPr lang="en-US" sz="1000" i="1" dirty="0" smtClean="0">
                <a:latin typeface="Times" pitchFamily="-107" charset="0"/>
                <a:ea typeface="ＭＳ Ｐゴシック" pitchFamily="34" charset="-128"/>
              </a:rPr>
              <a:t>) – Seven Sided Polygon. From Greek </a:t>
            </a:r>
            <a:r>
              <a:rPr lang="en-US" sz="1000" i="1" dirty="0" err="1" smtClean="0">
                <a:latin typeface="Times" pitchFamily="-107" charset="0"/>
                <a:ea typeface="ＭＳ Ｐゴシック" pitchFamily="34" charset="-128"/>
              </a:rPr>
              <a:t>hepta</a:t>
            </a:r>
            <a:r>
              <a:rPr lang="en-US" sz="1000" i="1" dirty="0" smtClean="0">
                <a:latin typeface="Times" pitchFamily="-107" charset="0"/>
                <a:ea typeface="ＭＳ Ｐゴシック" pitchFamily="34" charset="-128"/>
              </a:rPr>
              <a:t>, "seven.”</a:t>
            </a:r>
          </a:p>
          <a:p>
            <a:pPr marL="269488" indent="-269488"/>
            <a:endParaRPr lang="en-US" sz="1000" i="1" dirty="0" smtClean="0">
              <a:latin typeface="Times" pitchFamily="-107" charset="0"/>
              <a:ea typeface="ＭＳ Ｐゴシック" pitchFamily="34" charset="-128"/>
            </a:endParaRPr>
          </a:p>
        </p:txBody>
      </p:sp>
      <p:sp>
        <p:nvSpPr>
          <p:cNvPr id="92164" name="Slide Number Placeholder 3"/>
          <p:cNvSpPr txBox="1">
            <a:spLocks noGrp="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855753C9-2A87-400B-AE01-53B7881C9D4E}" type="slidenum">
              <a:rPr lang="en-US" sz="1300" b="0">
                <a:latin typeface="Times" pitchFamily="-107" charset="0"/>
              </a:rPr>
              <a:pPr algn="r" eaLnBrk="0" hangingPunct="0"/>
              <a:t>14</a:t>
            </a:fld>
            <a:endParaRPr lang="en-US" sz="1300" b="0" dirty="0">
              <a:latin typeface="Times" pitchFamily="-107"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xfrm>
            <a:off x="686421" y="4344025"/>
            <a:ext cx="5485158" cy="4112926"/>
          </a:xfrm>
          <a:noFill/>
          <a:ln/>
        </p:spPr>
        <p:txBody>
          <a:bodyPr/>
          <a:lstStyle/>
          <a:p>
            <a:r>
              <a:rPr lang="en-US" dirty="0" smtClean="0">
                <a:latin typeface="Times" pitchFamily="-107" charset="0"/>
                <a:ea typeface="ＭＳ Ｐゴシック" pitchFamily="34" charset="-128"/>
              </a:rPr>
              <a:t>A project is organized around a question that captures the issue, problem, or challenge for students to address.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The EQ or in our district will be referred to as the Essential Question is open-ended, meaning it has more than one possible answer.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For example, in the 22</a:t>
            </a:r>
            <a:r>
              <a:rPr lang="en-US" baseline="30000" dirty="0" smtClean="0">
                <a:latin typeface="Times" pitchFamily="-107" charset="0"/>
                <a:ea typeface="ＭＳ Ｐゴシック" pitchFamily="34" charset="-128"/>
              </a:rPr>
              <a:t>nd</a:t>
            </a:r>
            <a:r>
              <a:rPr lang="en-US" dirty="0" smtClean="0">
                <a:latin typeface="Times" pitchFamily="-107" charset="0"/>
                <a:ea typeface="ＭＳ Ｐゴシック" pitchFamily="34" charset="-128"/>
              </a:rPr>
              <a:t> Mission Project, the EQ would be, </a:t>
            </a:r>
            <a:br>
              <a:rPr lang="en-US" dirty="0" smtClean="0">
                <a:latin typeface="Times" pitchFamily="-107" charset="0"/>
                <a:ea typeface="ＭＳ Ｐゴシック" pitchFamily="34" charset="-128"/>
              </a:rPr>
            </a:br>
            <a:r>
              <a:rPr lang="en-US" dirty="0" smtClean="0">
                <a:latin typeface="Times" pitchFamily="-107" charset="0"/>
                <a:ea typeface="ＭＳ Ｐゴシック" pitchFamily="34" charset="-128"/>
              </a:rPr>
              <a:t>“If there was a 22</a:t>
            </a:r>
            <a:r>
              <a:rPr lang="en-US" baseline="30000" dirty="0" smtClean="0">
                <a:latin typeface="Times" pitchFamily="-107" charset="0"/>
                <a:ea typeface="ＭＳ Ｐゴシック" pitchFamily="34" charset="-128"/>
              </a:rPr>
              <a:t>nd</a:t>
            </a:r>
            <a:r>
              <a:rPr lang="en-US" dirty="0" smtClean="0">
                <a:latin typeface="Times" pitchFamily="-107" charset="0"/>
                <a:ea typeface="ＭＳ Ｐゴシック" pitchFamily="34" charset="-128"/>
              </a:rPr>
              <a:t> California Mission, where would it be?”</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We’ll be taking a closer look at EQs a bit later.</a:t>
            </a:r>
          </a:p>
          <a:p>
            <a:endParaRPr lang="en-US" dirty="0" smtClean="0">
              <a:latin typeface="Times" pitchFamily="-107" charset="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xfrm>
            <a:off x="686421" y="4344025"/>
            <a:ext cx="5485158" cy="4112926"/>
          </a:xfrm>
          <a:noFill/>
          <a:ln/>
        </p:spPr>
        <p:txBody>
          <a:bodyPr/>
          <a:lstStyle/>
          <a:p>
            <a:r>
              <a:rPr lang="en-US" b="1" dirty="0" smtClean="0">
                <a:latin typeface="Times" pitchFamily="-107" charset="0"/>
                <a:ea typeface="ＭＳ Ｐゴシック" pitchFamily="34" charset="-128"/>
              </a:rPr>
              <a:t>This is a key concept in PBL -- the project creates a “need to know” for students much like we started our day looking at what you needed to know about these two days.</a:t>
            </a:r>
          </a:p>
          <a:p>
            <a:r>
              <a:rPr lang="en-US" b="1" dirty="0" smtClean="0">
                <a:latin typeface="Times" pitchFamily="-107" charset="0"/>
                <a:ea typeface="ＭＳ Ｐゴシック" pitchFamily="34" charset="-128"/>
              </a:rPr>
              <a:t> </a:t>
            </a:r>
          </a:p>
          <a:p>
            <a:r>
              <a:rPr lang="en-US" dirty="0" smtClean="0">
                <a:latin typeface="Times" pitchFamily="-107" charset="0"/>
                <a:ea typeface="ＭＳ Ｐゴシック" pitchFamily="34" charset="-128"/>
              </a:rPr>
              <a:t>In traditional education, typically, students are told they need to learn something “because it’s going to be on the test” or “it’s important for your grade” or “you’ll need it later in school or in life.”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This may motivate some students, but not others.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But if they are exploring an interesting question or meeting a challenge, students will be more motivated.</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The fact that students are going to make a public presentation also creates a need to know the material – so they won’t look bad in front of an audience.</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For example, in the 22</a:t>
            </a:r>
            <a:r>
              <a:rPr lang="en-US" baseline="30000" dirty="0" smtClean="0">
                <a:latin typeface="Times" pitchFamily="-107" charset="0"/>
                <a:ea typeface="ＭＳ Ｐゴシック" pitchFamily="34" charset="-128"/>
              </a:rPr>
              <a:t>nd</a:t>
            </a:r>
            <a:r>
              <a:rPr lang="en-US" dirty="0" smtClean="0">
                <a:latin typeface="Times" pitchFamily="-107" charset="0"/>
                <a:ea typeface="ＭＳ Ｐゴシック" pitchFamily="34" charset="-128"/>
              </a:rPr>
              <a:t> Mission Project, the letter from the Archbishop gave students a need to know information about geography, history, culture, architecture, and so on in order to complete their task.</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a:ln/>
        </p:spPr>
      </p:sp>
      <p:sp>
        <p:nvSpPr>
          <p:cNvPr id="95235" name="Rectangle 3"/>
          <p:cNvSpPr>
            <a:spLocks noGrp="1" noChangeArrowheads="1"/>
          </p:cNvSpPr>
          <p:nvPr>
            <p:ph type="body" idx="1"/>
          </p:nvPr>
        </p:nvSpPr>
        <p:spPr>
          <a:xfrm>
            <a:off x="686421" y="4344025"/>
            <a:ext cx="5485158" cy="4112926"/>
          </a:xfrm>
          <a:noFill/>
          <a:ln/>
        </p:spPr>
        <p:txBody>
          <a:bodyPr/>
          <a:lstStyle/>
          <a:p>
            <a:r>
              <a:rPr lang="en-US" b="1" dirty="0" smtClean="0">
                <a:latin typeface="Times" pitchFamily="-107" charset="0"/>
                <a:ea typeface="ＭＳ Ｐゴシック" pitchFamily="34" charset="-128"/>
              </a:rPr>
              <a:t>A project requires students to engage in </a:t>
            </a:r>
            <a:r>
              <a:rPr lang="en-US" b="1" u="sng" dirty="0" smtClean="0">
                <a:latin typeface="Times" pitchFamily="-107" charset="0"/>
                <a:ea typeface="ＭＳ Ｐゴシック" pitchFamily="34" charset="-128"/>
              </a:rPr>
              <a:t>inquiry</a:t>
            </a:r>
            <a:r>
              <a:rPr lang="en-US" b="1" dirty="0" smtClean="0">
                <a:latin typeface="Times" pitchFamily="-107" charset="0"/>
                <a:ea typeface="ＭＳ Ｐゴシック" pitchFamily="34" charset="-128"/>
              </a:rPr>
              <a:t>.</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By “inquiry” we don’t just mean researching something.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Inquiry is a process and way of thinking that involves asking questions, digging for answers, asking new questions, and finding supporting evidence for your conclusions.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We often think of inquiry in terms of science experiments or investigations, or research papers in a history class.</a:t>
            </a:r>
          </a:p>
          <a:p>
            <a:r>
              <a:rPr lang="en-US" dirty="0" smtClean="0">
                <a:latin typeface="Times" pitchFamily="-107" charset="0"/>
                <a:ea typeface="ＭＳ Ｐゴシック" pitchFamily="34" charset="-128"/>
              </a:rPr>
              <a:t>But any project can be thought of as inquiry.</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For example, creating a mural requires inquiry: What’s the best location? What materials should we use? What are the most appropriate images?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Or, designing a website: What does the client need? Who do we want to visit the site? How can we make it work well for those visitors?</a:t>
            </a:r>
          </a:p>
          <a:p>
            <a:endParaRPr lang="en-US" dirty="0" smtClean="0">
              <a:latin typeface="Times" pitchFamily="-107" charset="0"/>
              <a:ea typeface="ＭＳ Ｐゴシック" pitchFamily="34" charset="-128"/>
            </a:endParaRPr>
          </a:p>
          <a:p>
            <a:r>
              <a:rPr lang="en-US" b="1" dirty="0" smtClean="0">
                <a:latin typeface="Times" pitchFamily="-107" charset="0"/>
                <a:ea typeface="ＭＳ Ｐゴシック" pitchFamily="34" charset="-128"/>
              </a:rPr>
              <a:t>A project also requires </a:t>
            </a:r>
            <a:r>
              <a:rPr lang="en-US" b="1" u="sng" dirty="0" smtClean="0">
                <a:latin typeface="Times" pitchFamily="-107" charset="0"/>
                <a:ea typeface="ＭＳ Ｐゴシック" pitchFamily="34" charset="-128"/>
              </a:rPr>
              <a:t>innovation</a:t>
            </a:r>
            <a:r>
              <a:rPr lang="en-US" b="1" dirty="0" smtClean="0">
                <a:latin typeface="Times" pitchFamily="-107" charset="0"/>
                <a:ea typeface="ＭＳ Ｐゴシック" pitchFamily="34" charset="-128"/>
              </a:rPr>
              <a:t>:</a:t>
            </a:r>
            <a:r>
              <a:rPr lang="en-US" dirty="0" smtClean="0">
                <a:latin typeface="Times" pitchFamily="-107" charset="0"/>
                <a:ea typeface="ＭＳ Ｐゴシック" pitchFamily="34" charset="-128"/>
              </a:rPr>
              <a:t> Students create something </a:t>
            </a:r>
            <a:r>
              <a:rPr lang="en-US" i="1" dirty="0" smtClean="0">
                <a:latin typeface="Times" pitchFamily="-107" charset="0"/>
                <a:ea typeface="ＭＳ Ｐゴシック" pitchFamily="34" charset="-128"/>
              </a:rPr>
              <a:t>new</a:t>
            </a:r>
            <a:r>
              <a:rPr lang="en-US" dirty="0" smtClean="0">
                <a:latin typeface="Times" pitchFamily="-107" charset="0"/>
                <a:ea typeface="ＭＳ Ｐゴシック" pitchFamily="34" charset="-128"/>
              </a:rPr>
              <a:t> in PBL. They aren’t just reproducing an answer to a question or solution to a problem that’s been provided by the teacher.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They’re not building something from a kit. They’re not just following directions to re-create a product someone else designed.</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For example, in the 22</a:t>
            </a:r>
            <a:r>
              <a:rPr lang="en-US" baseline="30000" dirty="0" smtClean="0">
                <a:latin typeface="Times" pitchFamily="-107" charset="0"/>
                <a:ea typeface="ＭＳ Ｐゴシック" pitchFamily="34" charset="-128"/>
              </a:rPr>
              <a:t>nd</a:t>
            </a:r>
            <a:r>
              <a:rPr lang="en-US" dirty="0" smtClean="0">
                <a:latin typeface="Times" pitchFamily="-107" charset="0"/>
                <a:ea typeface="ＭＳ Ｐゴシック" pitchFamily="34" charset="-128"/>
              </a:rPr>
              <a:t> Mission Project, students would have a lot of questions to investigate to answer their need to knows. And the proposal they present would be a new idea – no one else would have the exact same answer to the DQ.</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xfrm>
            <a:off x="686421" y="4344025"/>
            <a:ext cx="5485158" cy="4112926"/>
          </a:xfrm>
          <a:noFill/>
          <a:ln/>
        </p:spPr>
        <p:txBody>
          <a:bodyPr/>
          <a:lstStyle/>
          <a:p>
            <a:r>
              <a:rPr lang="en-US" b="1" dirty="0" smtClean="0">
                <a:latin typeface="Times" pitchFamily="-107" charset="0"/>
                <a:ea typeface="ＭＳ Ｐゴシック" pitchFamily="34" charset="-128"/>
              </a:rPr>
              <a:t>Three of the most commonly found Professional skills or in our district will be referred to as Professional skills</a:t>
            </a:r>
            <a:r>
              <a:rPr lang="en-US" dirty="0" smtClean="0">
                <a:latin typeface="Times" pitchFamily="-107" charset="0"/>
                <a:ea typeface="ＭＳ Ｐゴシック" pitchFamily="34" charset="-128"/>
              </a:rPr>
              <a:t> that we emphasize in PBL are:</a:t>
            </a:r>
          </a:p>
          <a:p>
            <a:endParaRPr lang="en-US" dirty="0" smtClean="0">
              <a:latin typeface="Times" pitchFamily="-107" charset="0"/>
              <a:ea typeface="ＭＳ Ｐゴシック" pitchFamily="34" charset="-128"/>
            </a:endParaRPr>
          </a:p>
          <a:p>
            <a:pPr>
              <a:buFontTx/>
              <a:buAutoNum type="arabicParenR"/>
            </a:pPr>
            <a:r>
              <a:rPr lang="en-US" dirty="0" smtClean="0">
                <a:latin typeface="Times" pitchFamily="-107" charset="0"/>
                <a:ea typeface="ＭＳ Ｐゴシック" pitchFamily="34" charset="-128"/>
              </a:rPr>
              <a:t> Critical Thinking (which often contains Problem Solving)</a:t>
            </a:r>
          </a:p>
          <a:p>
            <a:pPr>
              <a:buFontTx/>
              <a:buAutoNum type="arabicParenR"/>
            </a:pPr>
            <a:r>
              <a:rPr lang="en-US" dirty="0" smtClean="0">
                <a:latin typeface="Times" pitchFamily="-107" charset="0"/>
                <a:ea typeface="ＭＳ Ｐゴシック" pitchFamily="34" charset="-128"/>
              </a:rPr>
              <a:t> Collaboration</a:t>
            </a:r>
          </a:p>
          <a:p>
            <a:pPr>
              <a:buFontTx/>
              <a:buAutoNum type="arabicParenR"/>
            </a:pPr>
            <a:r>
              <a:rPr lang="en-US" dirty="0" smtClean="0">
                <a:latin typeface="Times" pitchFamily="-107" charset="0"/>
                <a:ea typeface="ＭＳ Ｐゴシック" pitchFamily="34" charset="-128"/>
              </a:rPr>
              <a:t> Communication, especially presentation skills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We think these are skills that will be required for future success – in general and in the workplace. Moreover, we believe:</a:t>
            </a:r>
          </a:p>
          <a:p>
            <a:endParaRPr lang="en-US" dirty="0" smtClean="0">
              <a:latin typeface="Times" pitchFamily="-107" charset="0"/>
              <a:ea typeface="ＭＳ Ｐゴシック" pitchFamily="34" charset="-128"/>
            </a:endParaRPr>
          </a:p>
          <a:p>
            <a:pPr>
              <a:buFontTx/>
              <a:buAutoNum type="arabicParenR"/>
            </a:pPr>
            <a:r>
              <a:rPr lang="en-US" dirty="0" smtClean="0">
                <a:latin typeface="Times" pitchFamily="-107" charset="0"/>
                <a:ea typeface="ＭＳ Ｐゴシック" pitchFamily="34" charset="-128"/>
              </a:rPr>
              <a:t> Schools (and PBL) can teach these </a:t>
            </a:r>
          </a:p>
          <a:p>
            <a:pPr>
              <a:buFontTx/>
              <a:buAutoNum type="arabicParenR"/>
            </a:pPr>
            <a:r>
              <a:rPr lang="en-US" dirty="0" smtClean="0">
                <a:latin typeface="Times" pitchFamily="-107" charset="0"/>
                <a:ea typeface="ＭＳ Ｐゴシック" pitchFamily="34" charset="-128"/>
              </a:rPr>
              <a:t> Students can get better at these skills if they see them modeled, talk about what they are, and practice them.</a:t>
            </a:r>
          </a:p>
          <a:p>
            <a:pPr>
              <a:buFontTx/>
              <a:buAutoNum type="arabicParenR"/>
            </a:pPr>
            <a:r>
              <a:rPr lang="en-US" dirty="0" smtClean="0">
                <a:latin typeface="Times" pitchFamily="-107" charset="0"/>
                <a:ea typeface="ＭＳ Ｐゴシック" pitchFamily="34" charset="-128"/>
              </a:rPr>
              <a:t> These skills should be assessed. And they will become even more important if they are explicitly factored into grades and reported to students, parents, and even employers and post-secondary institutions. (More on this later.)</a:t>
            </a:r>
          </a:p>
          <a:p>
            <a:pPr>
              <a:buFontTx/>
              <a:buAutoNum type="arabicParenR"/>
            </a:pPr>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Many organizations and schools have lists of these skills today, which may include additional skills like “creativity,” “global competency,” “able to use technology,” and “time and task management.”</a:t>
            </a:r>
          </a:p>
          <a:p>
            <a:endParaRPr lang="en-US" dirty="0" smtClean="0">
              <a:latin typeface="Times" pitchFamily="-107" charset="0"/>
              <a:ea typeface="ＭＳ Ｐゴシック" pitchFamily="34" charset="-128"/>
            </a:endParaRPr>
          </a:p>
          <a:p>
            <a:r>
              <a:rPr lang="en-US" i="1" dirty="0" smtClean="0">
                <a:latin typeface="Times" pitchFamily="-107" charset="0"/>
                <a:ea typeface="ＭＳ Ｐゴシック" pitchFamily="34" charset="-128"/>
              </a:rPr>
              <a:t>(Image is a ropes course – used by 21st-century companies to build teams, skills.)</a:t>
            </a:r>
          </a:p>
          <a:p>
            <a:endParaRPr lang="en-US" dirty="0" smtClean="0">
              <a:latin typeface="Times" pitchFamily="-107" charset="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xfrm>
            <a:off x="686421" y="4344025"/>
            <a:ext cx="5485158" cy="4112926"/>
          </a:xfrm>
          <a:noFill/>
          <a:ln/>
        </p:spPr>
        <p:txBody>
          <a:bodyPr/>
          <a:lstStyle/>
          <a:p>
            <a:r>
              <a:rPr lang="en-US" b="1" dirty="0" smtClean="0">
                <a:latin typeface="Times" pitchFamily="-107" charset="0"/>
                <a:ea typeface="ＭＳ Ｐゴシック" pitchFamily="34" charset="-128"/>
              </a:rPr>
              <a:t>Students should have some degree of voice and choice in a project, to increase engagement and encourage independent thinking.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How much depends on you, your students, and the nature of the project.</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Typically, if students are new to PBL, a project is more teacher-directed.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In later projects, students can make more of their own decisions, but it’s always guided by the teacher to some extent. Students can help create an Essential Question, or sub-questions for inquiry; decide what products they will create to answer the Question; decide who will do what on a team, what resources to gather, how to organize time and tasks.</a:t>
            </a:r>
          </a:p>
          <a:p>
            <a:endParaRPr lang="en-US" dirty="0" smtClean="0">
              <a:latin typeface="Times" pitchFamily="-107"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276857E0-EA41-4B53-86C2-DCF0C8462BC2}" type="slidenum">
              <a:rPr lang="en-US" sz="1300" b="0">
                <a:latin typeface="Times" pitchFamily="-107" charset="0"/>
              </a:rPr>
              <a:pPr algn="r" eaLnBrk="0" hangingPunct="0"/>
              <a:t>2</a:t>
            </a:fld>
            <a:endParaRPr lang="en-US" sz="1300" b="0" dirty="0">
              <a:latin typeface="Times" pitchFamily="-107"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r>
              <a:rPr lang="en-US" b="1" u="sng" dirty="0" smtClean="0">
                <a:latin typeface="Times" pitchFamily="-107" charset="0"/>
                <a:ea typeface="ＭＳ Ｐゴシック" pitchFamily="34" charset="-128"/>
              </a:rPr>
              <a:t>Goals for this workshop.</a:t>
            </a:r>
          </a:p>
          <a:p>
            <a:pPr eaLnBrk="1" hangingPunct="1"/>
            <a:endParaRPr lang="en-US" b="1" u="sng"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We’ll explain what we mean by “Main Course PBL” a bit later </a:t>
            </a:r>
          </a:p>
          <a:p>
            <a:pPr eaLnBrk="1" hangingPunct="1"/>
            <a:r>
              <a:rPr lang="en-US" dirty="0" smtClean="0">
                <a:latin typeface="Times" pitchFamily="-107" charset="0"/>
                <a:ea typeface="ＭＳ Ｐゴシック" pitchFamily="34" charset="-128"/>
              </a:rPr>
              <a:t>	– this basically means you’ll understand the “what &amp; why”  of PBL, as defined by BIE.</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These are the processes that we will work through so that you are armed with tools to start planning your interdisciplinary PBL.</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xfrm>
            <a:off x="686421" y="4344025"/>
            <a:ext cx="5485158" cy="4112926"/>
          </a:xfrm>
          <a:noFill/>
          <a:ln/>
        </p:spPr>
        <p:txBody>
          <a:bodyPr/>
          <a:lstStyle/>
          <a:p>
            <a:r>
              <a:rPr lang="en-US" b="1" dirty="0" smtClean="0">
                <a:latin typeface="Times" pitchFamily="-107" charset="0"/>
                <a:ea typeface="ＭＳ Ｐゴシック" pitchFamily="34" charset="-128"/>
              </a:rPr>
              <a:t>During a project, there should be frequent opportunities for students to get feedback from peers and the teacher (or other adults) on the quality of their work, so they can improve it.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For example:</a:t>
            </a:r>
          </a:p>
          <a:p>
            <a:pPr>
              <a:buFontTx/>
              <a:buChar char="-"/>
            </a:pPr>
            <a:r>
              <a:rPr lang="en-US" dirty="0" smtClean="0">
                <a:latin typeface="Times" pitchFamily="-107" charset="0"/>
                <a:ea typeface="ＭＳ Ｐゴシック" pitchFamily="34" charset="-128"/>
              </a:rPr>
              <a:t>research notes are reviewed; </a:t>
            </a:r>
          </a:p>
          <a:p>
            <a:pPr>
              <a:buFontTx/>
              <a:buChar char="-"/>
            </a:pPr>
            <a:r>
              <a:rPr lang="en-US" dirty="0" smtClean="0">
                <a:latin typeface="Times" pitchFamily="-107" charset="0"/>
                <a:ea typeface="ＭＳ Ｐゴシック" pitchFamily="34" charset="-128"/>
              </a:rPr>
              <a:t>time and tasks logs analyzed; </a:t>
            </a:r>
          </a:p>
          <a:p>
            <a:pPr>
              <a:buFontTx/>
              <a:buChar char="-"/>
            </a:pPr>
            <a:r>
              <a:rPr lang="en-US" dirty="0" smtClean="0">
                <a:latin typeface="Times" pitchFamily="-107" charset="0"/>
                <a:ea typeface="ＭＳ Ｐゴシック" pitchFamily="34" charset="-128"/>
              </a:rPr>
              <a:t>rough drafts and prototypes critiqued; </a:t>
            </a:r>
          </a:p>
          <a:p>
            <a:pPr>
              <a:buFontTx/>
              <a:buChar char="-"/>
            </a:pPr>
            <a:r>
              <a:rPr lang="en-US" dirty="0" smtClean="0">
                <a:latin typeface="Times" pitchFamily="-107" charset="0"/>
                <a:ea typeface="ＭＳ Ｐゴシック" pitchFamily="34" charset="-128"/>
              </a:rPr>
              <a:t>practice presentations are made.</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This process of critique and revision, leading to high-quality products, becomes part of the culture of the classroom.</a:t>
            </a:r>
          </a:p>
          <a:p>
            <a:r>
              <a:rPr lang="en-US" dirty="0" smtClean="0">
                <a:latin typeface="Times" pitchFamily="-107" charset="0"/>
                <a:ea typeface="ＭＳ Ｐゴシック" pitchFamily="34" charset="-128"/>
              </a:rPr>
              <a:t> </a:t>
            </a:r>
          </a:p>
          <a:p>
            <a:r>
              <a:rPr lang="en-US" dirty="0" smtClean="0">
                <a:latin typeface="Times" pitchFamily="-107" charset="0"/>
                <a:ea typeface="ＭＳ Ｐゴシック" pitchFamily="34" charset="-128"/>
              </a:rPr>
              <a:t>Students also get feedback on </a:t>
            </a:r>
            <a:r>
              <a:rPr lang="en-US" i="1" dirty="0" smtClean="0">
                <a:latin typeface="Times" pitchFamily="-107" charset="0"/>
                <a:ea typeface="ＭＳ Ｐゴシック" pitchFamily="34" charset="-128"/>
              </a:rPr>
              <a:t>how</a:t>
            </a:r>
            <a:r>
              <a:rPr lang="en-US" dirty="0" smtClean="0">
                <a:latin typeface="Times" pitchFamily="-107" charset="0"/>
                <a:ea typeface="ＭＳ Ｐゴシック" pitchFamily="34" charset="-128"/>
              </a:rPr>
              <a:t> they’re working: for example: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-how well their team is collaborating and communicating; </a:t>
            </a:r>
          </a:p>
          <a:p>
            <a:r>
              <a:rPr lang="en-US" dirty="0" smtClean="0">
                <a:latin typeface="Times" pitchFamily="-107" charset="0"/>
                <a:ea typeface="ＭＳ Ｐゴシック" pitchFamily="34" charset="-128"/>
              </a:rPr>
              <a:t>-how well they are using critical thinking and problem solving skills.</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a:xfrm>
            <a:off x="686421" y="4344025"/>
            <a:ext cx="5485158" cy="4112926"/>
          </a:xfrm>
          <a:noFill/>
          <a:ln/>
        </p:spPr>
        <p:txBody>
          <a:bodyPr/>
          <a:lstStyle/>
          <a:p>
            <a:pPr marL="214967" indent="-214967"/>
            <a:r>
              <a:rPr lang="en-US" b="1" dirty="0" smtClean="0">
                <a:latin typeface="Times" pitchFamily="-107" charset="0"/>
                <a:ea typeface="ＭＳ Ｐゴシック" pitchFamily="34" charset="-128"/>
              </a:rPr>
              <a:t>There are several reasons why a project should include a presentation to some sort of audience.</a:t>
            </a:r>
          </a:p>
          <a:p>
            <a:pPr marL="214967" indent="-214967">
              <a:buFontTx/>
              <a:buAutoNum type="arabicPeriod"/>
            </a:pPr>
            <a:endParaRPr lang="en-US" b="1" dirty="0" smtClean="0">
              <a:latin typeface="Times" pitchFamily="-107" charset="0"/>
              <a:ea typeface="ＭＳ Ｐゴシック" pitchFamily="34" charset="-128"/>
            </a:endParaRPr>
          </a:p>
          <a:p>
            <a:pPr marL="214967" indent="-214967">
              <a:buFontTx/>
              <a:buAutoNum type="arabicPeriod"/>
            </a:pPr>
            <a:r>
              <a:rPr lang="en-US" dirty="0" smtClean="0">
                <a:latin typeface="Times" pitchFamily="-107" charset="0"/>
                <a:ea typeface="ＭＳ Ｐゴシック" pitchFamily="34" charset="-128"/>
              </a:rPr>
              <a:t>It requires students to think of their audience: who are we creating products for, who are we speaking to, and what does this audience need?</a:t>
            </a:r>
          </a:p>
          <a:p>
            <a:pPr marL="214967" indent="-214967">
              <a:buFontTx/>
              <a:buAutoNum type="arabicPeriod"/>
            </a:pPr>
            <a:endParaRPr lang="en-US" dirty="0" smtClean="0">
              <a:latin typeface="Times" pitchFamily="-107" charset="0"/>
              <a:ea typeface="ＭＳ Ｐゴシック" pitchFamily="34" charset="-128"/>
            </a:endParaRPr>
          </a:p>
          <a:p>
            <a:pPr marL="214967" indent="-214967">
              <a:buFontTx/>
              <a:buAutoNum type="arabicPeriod"/>
            </a:pPr>
            <a:r>
              <a:rPr lang="en-US" dirty="0" smtClean="0">
                <a:latin typeface="Times" pitchFamily="-107" charset="0"/>
                <a:ea typeface="ＭＳ Ｐゴシック" pitchFamily="34" charset="-128"/>
              </a:rPr>
              <a:t>It gives students the chance to demonstrate that they have built skills and gained knowledge, and are offering up their work as proof.</a:t>
            </a:r>
          </a:p>
          <a:p>
            <a:pPr marL="214967" indent="-214967">
              <a:buFontTx/>
              <a:buAutoNum type="arabicPeriod"/>
            </a:pPr>
            <a:endParaRPr lang="en-US" dirty="0" smtClean="0">
              <a:latin typeface="Times" pitchFamily="-107" charset="0"/>
              <a:ea typeface="ＭＳ Ｐゴシック" pitchFamily="34" charset="-128"/>
            </a:endParaRPr>
          </a:p>
          <a:p>
            <a:pPr marL="214967" indent="-214967">
              <a:buFontTx/>
              <a:buAutoNum type="arabicPeriod"/>
            </a:pPr>
            <a:r>
              <a:rPr lang="en-US" dirty="0" smtClean="0">
                <a:latin typeface="Times" pitchFamily="-107" charset="0"/>
                <a:ea typeface="ＭＳ Ｐゴシック" pitchFamily="34" charset="-128"/>
              </a:rPr>
              <a:t>It culminates the project with a bang. A big project should have a big finish after all the work.</a:t>
            </a:r>
          </a:p>
          <a:p>
            <a:pPr marL="214967" indent="-214967">
              <a:buFontTx/>
              <a:buAutoNum type="arabicPeriod"/>
            </a:pPr>
            <a:endParaRPr lang="en-US" dirty="0" smtClean="0">
              <a:latin typeface="Times" pitchFamily="-107" charset="0"/>
              <a:ea typeface="ＭＳ Ｐゴシック" pitchFamily="34" charset="-128"/>
            </a:endParaRPr>
          </a:p>
          <a:p>
            <a:pPr marL="214967" indent="-214967">
              <a:buFontTx/>
              <a:buAutoNum type="arabicPeriod"/>
            </a:pPr>
            <a:r>
              <a:rPr lang="en-US" dirty="0" smtClean="0">
                <a:latin typeface="Times" pitchFamily="-107" charset="0"/>
                <a:ea typeface="ＭＳ Ｐゴシック" pitchFamily="34" charset="-128"/>
              </a:rPr>
              <a:t>It motivates students to do high-quality work if they know they have to stand in front of an audience.</a:t>
            </a:r>
          </a:p>
          <a:p>
            <a:pPr marL="214967" indent="-214967">
              <a:buFontTx/>
              <a:buAutoNum type="arabicPeriod"/>
            </a:pPr>
            <a:endParaRPr lang="en-US" dirty="0" smtClean="0">
              <a:latin typeface="Times" pitchFamily="-107" charset="0"/>
              <a:ea typeface="ＭＳ Ｐゴシック" pitchFamily="34" charset="-128"/>
            </a:endParaRPr>
          </a:p>
          <a:p>
            <a:pPr marL="214967" indent="-214967">
              <a:buFontTx/>
              <a:buAutoNum type="arabicPeriod"/>
            </a:pPr>
            <a:r>
              <a:rPr lang="en-US" dirty="0" smtClean="0">
                <a:latin typeface="Times" pitchFamily="-107" charset="0"/>
                <a:ea typeface="ＭＳ Ｐゴシック" pitchFamily="34" charset="-128"/>
              </a:rPr>
              <a:t>It allows for assessment of Professional skills such as communication and use of media.</a:t>
            </a:r>
          </a:p>
          <a:p>
            <a:pPr marL="214967" indent="-214967">
              <a:buFontTx/>
              <a:buAutoNum type="arabicPeriod"/>
            </a:pPr>
            <a:endParaRPr lang="en-US" dirty="0" smtClean="0">
              <a:latin typeface="Times" pitchFamily="-107" charset="0"/>
              <a:ea typeface="ＭＳ Ｐゴシック" pitchFamily="34" charset="-128"/>
            </a:endParaRPr>
          </a:p>
          <a:p>
            <a:pPr marL="214967" indent="-214967">
              <a:buFontTx/>
              <a:buAutoNum type="arabicPeriod"/>
            </a:pPr>
            <a:r>
              <a:rPr lang="en-US" dirty="0" smtClean="0">
                <a:latin typeface="Times" pitchFamily="-107" charset="0"/>
                <a:ea typeface="ＭＳ Ｐゴシック" pitchFamily="34" charset="-128"/>
              </a:rPr>
              <a:t>It shows the world -- other students, parents, administrators, business and community members -- what your students can do (and how they can dress up!).  It impresses people and includes them in a celebration of work well done.</a:t>
            </a:r>
          </a:p>
          <a:p>
            <a:pPr marL="214967" indent="-214967"/>
            <a:endParaRPr lang="en-US" dirty="0" smtClean="0">
              <a:latin typeface="Times" pitchFamily="-107" charset="0"/>
              <a:ea typeface="ＭＳ Ｐゴシック" pitchFamily="34" charset="-128"/>
            </a:endParaRPr>
          </a:p>
          <a:p>
            <a:pPr marL="214967" indent="-214967"/>
            <a:r>
              <a:rPr lang="en-US" dirty="0" smtClean="0">
                <a:latin typeface="Times" pitchFamily="-107" charset="0"/>
                <a:ea typeface="ＭＳ Ｐゴシック" pitchFamily="34" charset="-128"/>
              </a:rPr>
              <a:t>A presentation might be a formal oral presentation, or it could be a showing of student work, or a performance like a debate, a speech, a play, or a piece of music.</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xfrm>
            <a:off x="686421" y="4344025"/>
            <a:ext cx="5485158" cy="4112926"/>
          </a:xfrm>
          <a:noFill/>
          <a:ln/>
        </p:spPr>
        <p:txBody>
          <a:bodyPr/>
          <a:lstStyle/>
          <a:p>
            <a:pPr marL="214967" indent="-214967"/>
            <a:r>
              <a:rPr lang="en-US" dirty="0" smtClean="0">
                <a:latin typeface="Times" pitchFamily="-107" charset="0"/>
                <a:ea typeface="ＭＳ Ｐゴシック" pitchFamily="34" charset="-128"/>
              </a:rPr>
              <a:t>Buck Institute is adding an 8</a:t>
            </a:r>
            <a:r>
              <a:rPr lang="en-US" baseline="30000" dirty="0" smtClean="0">
                <a:latin typeface="Times" pitchFamily="-107" charset="0"/>
                <a:ea typeface="ＭＳ Ｐゴシック" pitchFamily="34" charset="-128"/>
              </a:rPr>
              <a:t>th</a:t>
            </a:r>
            <a:r>
              <a:rPr lang="en-US" dirty="0" smtClean="0">
                <a:latin typeface="Times" pitchFamily="-107" charset="0"/>
                <a:ea typeface="ＭＳ Ｐゴシック" pitchFamily="34" charset="-128"/>
              </a:rPr>
              <a:t> Essential Practice as Significant Content</a:t>
            </a:r>
          </a:p>
          <a:p>
            <a:pPr marL="214967" indent="-214967"/>
            <a:endParaRPr lang="en-US" dirty="0" smtClean="0">
              <a:latin typeface="Times" pitchFamily="-107" charset="0"/>
              <a:ea typeface="ＭＳ Ｐゴシック" pitchFamily="34" charset="-128"/>
            </a:endParaRPr>
          </a:p>
          <a:p>
            <a:pPr marL="214967" indent="-214967"/>
            <a:r>
              <a:rPr lang="en-US" dirty="0" smtClean="0">
                <a:latin typeface="Times" pitchFamily="-107" charset="0"/>
                <a:ea typeface="ＭＳ Ｐゴシック" pitchFamily="34" charset="-128"/>
              </a:rPr>
              <a:t>This Year we are starting with standards centered around STEM</a:t>
            </a:r>
            <a:r>
              <a:rPr lang="en-US" baseline="0" dirty="0" smtClean="0">
                <a:latin typeface="Times" pitchFamily="-107" charset="0"/>
                <a:ea typeface="ＭＳ Ｐゴシック" pitchFamily="34" charset="-128"/>
              </a:rPr>
              <a:t> themes</a:t>
            </a:r>
            <a:endParaRPr lang="en-US" dirty="0" smtClean="0">
              <a:latin typeface="Times" pitchFamily="-107" charset="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i="1" u="sng" dirty="0" smtClean="0">
                <a:latin typeface="Times" pitchFamily="-107" charset="0"/>
                <a:ea typeface="ＭＳ Ｐゴシック" pitchFamily="34" charset="-128"/>
              </a:rPr>
              <a:t>activity</a:t>
            </a:r>
            <a:r>
              <a:rPr lang="en-US" u="sng" dirty="0" smtClean="0">
                <a:latin typeface="Times" pitchFamily="-107" charset="0"/>
                <a:ea typeface="ＭＳ Ｐゴシック" pitchFamily="34" charset="-128"/>
              </a:rPr>
              <a:t>-based teaching vs. </a:t>
            </a:r>
            <a:r>
              <a:rPr lang="en-US" i="1" u="sng" dirty="0" smtClean="0">
                <a:latin typeface="Times" pitchFamily="-107" charset="0"/>
                <a:ea typeface="ＭＳ Ｐゴシック" pitchFamily="34" charset="-128"/>
              </a:rPr>
              <a:t>projec</a:t>
            </a:r>
            <a:r>
              <a:rPr lang="en-US" u="sng" dirty="0" smtClean="0">
                <a:latin typeface="Times" pitchFamily="-107" charset="0"/>
                <a:ea typeface="ＭＳ Ｐゴシック" pitchFamily="34" charset="-128"/>
              </a:rPr>
              <a:t>t-based learning</a:t>
            </a:r>
          </a:p>
          <a:p>
            <a:endParaRPr lang="en-US" u="sng"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 To what ends is the teaching directed?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 What are the big ideas and important skills to be developed during the unit?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 Do the students understand what the learning targets are?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 To what extent does the </a:t>
            </a:r>
            <a:r>
              <a:rPr lang="en-US" i="1" dirty="0" smtClean="0">
                <a:latin typeface="Times" pitchFamily="-107" charset="0"/>
                <a:ea typeface="ＭＳ Ｐゴシック" pitchFamily="34" charset="-128"/>
              </a:rPr>
              <a:t>evidence </a:t>
            </a:r>
            <a:r>
              <a:rPr lang="en-US" dirty="0" smtClean="0">
                <a:latin typeface="Times" pitchFamily="-107" charset="0"/>
                <a:ea typeface="ＭＳ Ｐゴシック" pitchFamily="34" charset="-128"/>
              </a:rPr>
              <a:t>of learning from the unit (e.g., the creative-writing stories, the completed word searches) reflect worthwhile content standards?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 What understandings will emerge from all this and endure?</a:t>
            </a:r>
          </a:p>
          <a:p>
            <a:endParaRPr lang="en-US" dirty="0" smtClean="0">
              <a:latin typeface="Times" pitchFamily="-107" charset="0"/>
              <a:ea typeface="ＭＳ Ｐゴシック" pitchFamily="34" charset="-128"/>
            </a:endParaRPr>
          </a:p>
        </p:txBody>
      </p:sp>
      <p:sp>
        <p:nvSpPr>
          <p:cNvPr id="101380" name="Slide Number Placeholder 3"/>
          <p:cNvSpPr>
            <a:spLocks noGrp="1"/>
          </p:cNvSpPr>
          <p:nvPr>
            <p:ph type="sldNum" sz="quarter" idx="5"/>
          </p:nvPr>
        </p:nvSpPr>
        <p:spPr>
          <a:noFill/>
        </p:spPr>
        <p:txBody>
          <a:bodyPr/>
          <a:lstStyle/>
          <a:p>
            <a:fld id="{CD2877F9-A717-4A90-9582-9468AF217056}" type="slidenum">
              <a:rPr lang="en-US" smtClean="0">
                <a:ea typeface="ＭＳ Ｐゴシック" pitchFamily="34" charset="-128"/>
              </a:rPr>
              <a:pPr/>
              <a:t>23</a:t>
            </a:fld>
            <a:endParaRPr lang="en-US" smtClean="0">
              <a:ea typeface="ＭＳ Ｐゴシック"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pPr marL="269488" indent="-269488"/>
            <a:endParaRPr lang="en-US" sz="1400" b="1" i="1" dirty="0" smtClean="0">
              <a:latin typeface="Arial" pitchFamily="34" charset="0"/>
              <a:ea typeface="ＭＳ Ｐゴシック" pitchFamily="34" charset="-128"/>
            </a:endParaRPr>
          </a:p>
          <a:p>
            <a:pPr marL="269488" indent="-269488"/>
            <a:endParaRPr lang="en-US" sz="1000" b="1" i="1" dirty="0" smtClean="0">
              <a:latin typeface="Times" pitchFamily="-107" charset="0"/>
              <a:ea typeface="ＭＳ Ｐゴシック" pitchFamily="34" charset="-128"/>
            </a:endParaRPr>
          </a:p>
        </p:txBody>
      </p:sp>
      <p:sp>
        <p:nvSpPr>
          <p:cNvPr id="102404" name="Slide Number Placeholder 3"/>
          <p:cNvSpPr txBox="1">
            <a:spLocks noGrp="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2F2A9328-174F-451D-B958-1E995BCA8AEF}" type="slidenum">
              <a:rPr lang="en-US" sz="1300" b="0">
                <a:latin typeface="Times" pitchFamily="-107" charset="0"/>
              </a:rPr>
              <a:pPr algn="r" eaLnBrk="0" hangingPunct="0"/>
              <a:t>24</a:t>
            </a:fld>
            <a:endParaRPr lang="en-US" sz="1300" b="0" dirty="0">
              <a:latin typeface="Times" pitchFamily="-107"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BF7D2C9D-554F-4CD8-94FE-65093ABFD95D}" type="slidenum">
              <a:rPr lang="en-US" sz="1300" b="0">
                <a:latin typeface="Times" pitchFamily="-107" charset="0"/>
              </a:rPr>
              <a:pPr algn="r" eaLnBrk="0" hangingPunct="0"/>
              <a:t>25</a:t>
            </a:fld>
            <a:endParaRPr lang="en-US" sz="1300" b="0" dirty="0">
              <a:latin typeface="Times" pitchFamily="-107"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ln/>
        </p:spPr>
        <p:txBody>
          <a:bodyPr/>
          <a:lstStyle/>
          <a:p>
            <a:pPr eaLnBrk="1" hangingPunct="1"/>
            <a:r>
              <a:rPr lang="en-US" b="1" dirty="0" smtClean="0">
                <a:latin typeface="Times" pitchFamily="-107" charset="0"/>
                <a:ea typeface="ＭＳ Ｐゴシック" pitchFamily="34" charset="-128"/>
              </a:rPr>
              <a:t>Ask if there are any questions regarding Main Course </a:t>
            </a:r>
            <a:r>
              <a:rPr lang="en-US" b="1" dirty="0" err="1" smtClean="0">
                <a:latin typeface="Times" pitchFamily="-107" charset="0"/>
                <a:ea typeface="ＭＳ Ｐゴシック" pitchFamily="34" charset="-128"/>
              </a:rPr>
              <a:t>vs</a:t>
            </a:r>
            <a:r>
              <a:rPr lang="en-US" b="1" dirty="0" smtClean="0">
                <a:latin typeface="Times" pitchFamily="-107" charset="0"/>
                <a:ea typeface="ＭＳ Ｐゴシック" pitchFamily="34" charset="-128"/>
              </a:rPr>
              <a:t> Dessert ?</a:t>
            </a:r>
          </a:p>
          <a:p>
            <a:pPr eaLnBrk="1" hangingPunct="1"/>
            <a:endParaRPr lang="en-US" b="1" dirty="0" smtClean="0">
              <a:latin typeface="Times" pitchFamily="-107" charset="0"/>
              <a:ea typeface="ＭＳ Ｐゴシック" pitchFamily="34" charset="-128"/>
            </a:endParaRPr>
          </a:p>
          <a:p>
            <a:pPr eaLnBrk="1" hangingPunct="1"/>
            <a:r>
              <a:rPr lang="en-US" b="1" dirty="0" smtClean="0">
                <a:latin typeface="Times" pitchFamily="-107" charset="0"/>
                <a:ea typeface="ＭＳ Ｐゴシック" pitchFamily="34" charset="-128"/>
              </a:rPr>
              <a:t>Transition to “How to do PBL” part of workshop: we’ve covered the “why” and “what”</a:t>
            </a:r>
          </a:p>
          <a:p>
            <a:pPr eaLnBrk="1" hangingPunct="1"/>
            <a:endParaRPr lang="en-US" b="1"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Let’s move on now to the heart of this workshop, which is planning your own project.</a:t>
            </a:r>
          </a:p>
          <a:p>
            <a:pPr eaLnBrk="1" hangingPunct="1"/>
            <a:endParaRPr lang="en-US" dirty="0" smtClean="0">
              <a:latin typeface="Times" pitchFamily="-107" charset="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a:ln/>
        </p:spPr>
      </p:sp>
      <p:sp>
        <p:nvSpPr>
          <p:cNvPr id="104451"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sym typeface="Wingdings" pitchFamily="2" charset="2"/>
              </a:rPr>
              <a:t>In the packet on page __</a:t>
            </a:r>
            <a:r>
              <a:rPr lang="en-US" u="sng" dirty="0" smtClean="0">
                <a:latin typeface="Times" pitchFamily="-107" charset="0"/>
                <a:ea typeface="ＭＳ Ｐゴシック" pitchFamily="34" charset="-128"/>
                <a:sym typeface="Wingdings" pitchFamily="2" charset="2"/>
              </a:rPr>
              <a:t>5</a:t>
            </a:r>
            <a:r>
              <a:rPr lang="en-US" dirty="0" smtClean="0">
                <a:latin typeface="Times" pitchFamily="-107" charset="0"/>
                <a:ea typeface="ＭＳ Ｐゴシック" pitchFamily="34" charset="-128"/>
                <a:sym typeface="Wingdings" pitchFamily="2" charset="2"/>
              </a:rPr>
              <a:t>__ is the project overview form. This is the form that we will capture your work and ultimately post for other teams to use.</a:t>
            </a:r>
          </a:p>
          <a:p>
            <a:endParaRPr lang="en-US" dirty="0" smtClean="0">
              <a:latin typeface="Times" pitchFamily="-107" charset="0"/>
              <a:ea typeface="ＭＳ Ｐゴシック" pitchFamily="34" charset="-128"/>
              <a:sym typeface="Wingdings" pitchFamily="2" charset="2"/>
            </a:endParaRPr>
          </a:p>
          <a:p>
            <a:r>
              <a:rPr lang="en-US" dirty="0" smtClean="0">
                <a:latin typeface="Times" pitchFamily="-107" charset="0"/>
                <a:ea typeface="ＭＳ Ｐゴシック" pitchFamily="34" charset="-128"/>
                <a:sym typeface="Wingdings" pitchFamily="2" charset="2"/>
              </a:rPr>
              <a:t>Near the top of the form is this row, where you describe your project in general terms.</a:t>
            </a:r>
          </a:p>
          <a:p>
            <a:r>
              <a:rPr lang="en-US" dirty="0" smtClean="0">
                <a:latin typeface="Times" pitchFamily="-107" charset="0"/>
                <a:ea typeface="ＭＳ Ｐゴシック" pitchFamily="34" charset="-128"/>
                <a:sym typeface="Wingdings" pitchFamily="2" charset="2"/>
              </a:rPr>
              <a:t>This is usually where the backward planning starts – with your vision of what students will do in the project. </a:t>
            </a:r>
          </a:p>
          <a:p>
            <a:endParaRPr lang="en-US" dirty="0" smtClean="0">
              <a:latin typeface="Times" pitchFamily="-107" charset="0"/>
              <a:ea typeface="ＭＳ Ｐゴシック" pitchFamily="34" charset="-128"/>
              <a:sym typeface="Wingdings" pitchFamily="2" charset="2"/>
            </a:endParaRPr>
          </a:p>
          <a:p>
            <a:r>
              <a:rPr lang="en-US" dirty="0" smtClean="0">
                <a:latin typeface="Times" pitchFamily="-107" charset="0"/>
                <a:ea typeface="ＭＳ Ｐゴシック" pitchFamily="34" charset="-128"/>
                <a:sym typeface="Wingdings" pitchFamily="2" charset="2"/>
              </a:rPr>
              <a:t>This template will be our guide to share examples of what your work will look like when you finish your STEM theme-based</a:t>
            </a:r>
            <a:r>
              <a:rPr lang="en-US" baseline="0" dirty="0" smtClean="0">
                <a:latin typeface="Times" pitchFamily="-107" charset="0"/>
                <a:ea typeface="ＭＳ Ｐゴシック" pitchFamily="34" charset="-128"/>
                <a:sym typeface="Wingdings" pitchFamily="2" charset="2"/>
              </a:rPr>
              <a:t> </a:t>
            </a:r>
            <a:r>
              <a:rPr lang="en-US" dirty="0" smtClean="0">
                <a:latin typeface="Times" pitchFamily="-107" charset="0"/>
                <a:ea typeface="ＭＳ Ｐゴシック" pitchFamily="34" charset="-128"/>
                <a:sym typeface="Wingdings" pitchFamily="2" charset="2"/>
              </a:rPr>
              <a:t>inter-disciplinary project.</a:t>
            </a:r>
          </a:p>
          <a:p>
            <a:endParaRPr lang="en-US" dirty="0" smtClean="0">
              <a:latin typeface="Times" pitchFamily="-107" charset="0"/>
              <a:ea typeface="ＭＳ Ｐゴシック" pitchFamily="34" charset="-128"/>
              <a:sym typeface="Wingdings" pitchFamily="2" charset="2"/>
            </a:endParaRPr>
          </a:p>
          <a:p>
            <a:r>
              <a:rPr lang="en-US" dirty="0" smtClean="0">
                <a:latin typeface="Times" pitchFamily="-107" charset="0"/>
                <a:ea typeface="ＭＳ Ｐゴシック" pitchFamily="34" charset="-128"/>
              </a:rPr>
              <a:t>Early in your planning, it’s important to decide how big your project is going to be.</a:t>
            </a:r>
          </a:p>
          <a:p>
            <a:r>
              <a:rPr lang="en-US" b="1" dirty="0" smtClean="0">
                <a:latin typeface="Times" pitchFamily="-107" charset="0"/>
                <a:ea typeface="ＭＳ Ｐゴシック" pitchFamily="34" charset="-128"/>
              </a:rPr>
              <a:t>We advise teachers who are new to PBL to start with more limited projects.</a:t>
            </a:r>
          </a:p>
          <a:p>
            <a:r>
              <a:rPr lang="en-US" dirty="0" smtClean="0">
                <a:latin typeface="Times" pitchFamily="-107" charset="0"/>
                <a:ea typeface="ＭＳ Ｐゴシック" pitchFamily="34" charset="-128"/>
              </a:rPr>
              <a:t>When you gain more experience, you can get more ambitious.</a:t>
            </a:r>
          </a:p>
          <a:p>
            <a:endParaRPr lang="en-US" dirty="0" smtClean="0">
              <a:latin typeface="Times" pitchFamily="-107" charset="0"/>
              <a:ea typeface="ＭＳ Ｐゴシック" pitchFamily="34" charset="-128"/>
              <a:sym typeface="Wingdings" pitchFamily="2" charset="2"/>
            </a:endParaRPr>
          </a:p>
        </p:txBody>
      </p:sp>
      <p:sp>
        <p:nvSpPr>
          <p:cNvPr id="104452" name="Slide Number Placeholder 3"/>
          <p:cNvSpPr>
            <a:spLocks noGrp="1"/>
          </p:cNvSpPr>
          <p:nvPr>
            <p:ph type="sldNum" sz="quarter" idx="5"/>
          </p:nvPr>
        </p:nvSpPr>
        <p:spPr>
          <a:noFill/>
        </p:spPr>
        <p:txBody>
          <a:bodyPr/>
          <a:lstStyle/>
          <a:p>
            <a:fld id="{403E370D-F82E-4699-A8A4-334E02AF3BD8}" type="slidenum">
              <a:rPr lang="en-US" smtClean="0">
                <a:ea typeface="ＭＳ Ｐゴシック" pitchFamily="34" charset="-128"/>
              </a:rPr>
              <a:pPr/>
              <a:t>26</a:t>
            </a:fld>
            <a:endParaRPr lang="en-US" smtClean="0">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See pp.5-6</a:t>
            </a:r>
          </a:p>
          <a:p>
            <a:endParaRPr lang="en-US" dirty="0" smtClean="0">
              <a:solidFill>
                <a:srgbClr val="FF0000"/>
              </a:solidFill>
              <a:latin typeface="Times" pitchFamily="-107" charset="0"/>
              <a:ea typeface="ＭＳ Ｐゴシック" pitchFamily="34" charset="-128"/>
            </a:endParaRPr>
          </a:p>
        </p:txBody>
      </p:sp>
      <p:sp>
        <p:nvSpPr>
          <p:cNvPr id="105476" name="Slide Number Placeholder 3"/>
          <p:cNvSpPr>
            <a:spLocks noGrp="1"/>
          </p:cNvSpPr>
          <p:nvPr>
            <p:ph type="sldNum" sz="quarter" idx="5"/>
          </p:nvPr>
        </p:nvSpPr>
        <p:spPr>
          <a:noFill/>
        </p:spPr>
        <p:txBody>
          <a:bodyPr/>
          <a:lstStyle/>
          <a:p>
            <a:fld id="{8D36EAAC-9016-41F9-A0D4-661B34A89064}" type="slidenum">
              <a:rPr lang="en-US" smtClean="0">
                <a:ea typeface="ＭＳ Ｐゴシック" pitchFamily="34" charset="-128"/>
              </a:rPr>
              <a:pPr/>
              <a:t>27</a:t>
            </a:fld>
            <a:endParaRPr lang="en-US" smtClean="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AACDE2B9-DF1B-4AE2-8666-D4B7990E3FA3}" type="slidenum">
              <a:rPr lang="en-US" smtClean="0">
                <a:solidFill>
                  <a:srgbClr val="000000"/>
                </a:solidFill>
                <a:ea typeface="ＭＳ Ｐゴシック" pitchFamily="34" charset="-128"/>
              </a:rPr>
              <a:pPr/>
              <a:t>28</a:t>
            </a:fld>
            <a:endParaRPr lang="en-US" smtClean="0">
              <a:solidFill>
                <a:srgbClr val="000000"/>
              </a:solidFill>
              <a:ea typeface="ＭＳ Ｐゴシック" pitchFamily="34" charset="-128"/>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endParaRPr lang="en-US" dirty="0" smtClean="0">
              <a:latin typeface="Times" pitchFamily="-107" charset="0"/>
              <a:ea typeface="ＭＳ Ｐゴシック" pitchFamily="34" charset="-128"/>
              <a:sym typeface="Wingdings" pitchFamily="2" charset="2"/>
            </a:endParaRPr>
          </a:p>
          <a:p>
            <a:pPr eaLnBrk="1" hangingPunct="1"/>
            <a:endParaRPr lang="en-US" dirty="0" smtClean="0">
              <a:latin typeface="Times" pitchFamily="-107" charset="0"/>
              <a:ea typeface="ＭＳ Ｐゴシック" pitchFamily="34" charset="-128"/>
              <a:sym typeface="Wingdings" pitchFamily="2" charset="2"/>
            </a:endParaRPr>
          </a:p>
          <a:p>
            <a:r>
              <a:rPr lang="en-US" dirty="0" smtClean="0">
                <a:latin typeface="Times" pitchFamily="-107" charset="0"/>
                <a:ea typeface="ＭＳ Ｐゴシック" pitchFamily="34" charset="-128"/>
                <a:sym typeface="Wingdings" pitchFamily="2" charset="2"/>
              </a:rPr>
              <a:t>Where do ideas for projects come from?</a:t>
            </a:r>
          </a:p>
          <a:p>
            <a:endParaRPr lang="en-US" dirty="0" smtClean="0">
              <a:latin typeface="Times" pitchFamily="-107" charset="0"/>
              <a:ea typeface="ＭＳ Ｐゴシック" pitchFamily="34" charset="-128"/>
              <a:sym typeface="Wingdings" pitchFamily="2" charset="2"/>
            </a:endParaRPr>
          </a:p>
          <a:p>
            <a:r>
              <a:rPr lang="en-US" dirty="0" smtClean="0">
                <a:latin typeface="Times" pitchFamily="-107" charset="0"/>
                <a:ea typeface="ＭＳ Ｐゴシック" pitchFamily="34" charset="-128"/>
                <a:sym typeface="Wingdings" pitchFamily="2" charset="2"/>
              </a:rPr>
              <a:t>We will discuss our school</a:t>
            </a:r>
            <a:r>
              <a:rPr lang="en-US" baseline="0" dirty="0" smtClean="0">
                <a:latin typeface="Times" pitchFamily="-107" charset="0"/>
                <a:ea typeface="ＭＳ Ｐゴシック" pitchFamily="34" charset="-128"/>
                <a:sym typeface="Wingdings" pitchFamily="2" charset="2"/>
              </a:rPr>
              <a:t> </a:t>
            </a:r>
            <a:r>
              <a:rPr lang="en-US" dirty="0" smtClean="0">
                <a:latin typeface="Times" pitchFamily="-107" charset="0"/>
                <a:ea typeface="ＭＳ Ｐゴシック" pitchFamily="34" charset="-128"/>
                <a:sym typeface="Wingdings" pitchFamily="2" charset="2"/>
              </a:rPr>
              <a:t>themes more on day 2.</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2342BA9-B33E-4B0B-AE02-A165D1EA7C3C}"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0B30359E-FEA3-4808-B3D1-8E0C2920C56D}" type="slidenum">
              <a:rPr lang="en-US" sz="1300" b="0">
                <a:latin typeface="Times" pitchFamily="-107" charset="0"/>
              </a:rPr>
              <a:pPr algn="r" eaLnBrk="0" hangingPunct="0"/>
              <a:t>3</a:t>
            </a:fld>
            <a:endParaRPr lang="en-US" sz="1300" b="0" dirty="0">
              <a:latin typeface="Times" pitchFamily="-107"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r>
              <a:rPr lang="en-US" dirty="0" smtClean="0">
                <a:latin typeface="Times" pitchFamily="-107" charset="0"/>
                <a:ea typeface="ＭＳ Ｐゴシック" pitchFamily="34" charset="-128"/>
              </a:rPr>
              <a:t>With planning any project you begin with the end in mind. </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Take a moment to picture in your mind the “end” of the education system – your students when they graduate.</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Let’s talk about how PBL can help you meet your goals for students. </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 Chart paper and write down what teachers say.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Optional,</a:t>
            </a:r>
            <a:r>
              <a:rPr lang="en-US" baseline="0" dirty="0" smtClean="0"/>
              <a:t> if teachers need more summarized definition of technology.</a:t>
            </a:r>
          </a:p>
          <a:p>
            <a:endParaRPr lang="en-US" baseline="0" dirty="0" smtClean="0"/>
          </a:p>
          <a:p>
            <a:r>
              <a:rPr lang="en-US" baseline="0" dirty="0" smtClean="0"/>
              <a:t>“Increase Capabilities” for educators- includes improving student understanding.</a:t>
            </a:r>
            <a:endParaRPr lang="en-US" dirty="0"/>
          </a:p>
        </p:txBody>
      </p:sp>
      <p:sp>
        <p:nvSpPr>
          <p:cNvPr id="4" name="Slide Number Placeholder 3"/>
          <p:cNvSpPr>
            <a:spLocks noGrp="1"/>
          </p:cNvSpPr>
          <p:nvPr>
            <p:ph type="sldNum" sz="quarter" idx="10"/>
          </p:nvPr>
        </p:nvSpPr>
        <p:spPr/>
        <p:txBody>
          <a:bodyPr/>
          <a:lstStyle/>
          <a:p>
            <a:pPr>
              <a:defRPr/>
            </a:pPr>
            <a:fld id="{50DE1F9E-B4B2-47FF-8551-6BF18068CBC9}"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F1BF3DF-A468-4F38-AEEF-65F65526144C}" type="slidenum">
              <a:rPr lang="en-US"/>
              <a:pPr/>
              <a:t>31</a:t>
            </a:fld>
            <a:endParaRPr lang="en-US"/>
          </a:p>
        </p:txBody>
      </p:sp>
      <p:sp>
        <p:nvSpPr>
          <p:cNvPr id="8194" name="Rectangle 2"/>
          <p:cNvSpPr>
            <a:spLocks noGrp="1" noRot="1" noChangeAspect="1" noChangeArrowheads="1" noTextEdit="1"/>
          </p:cNvSpPr>
          <p:nvPr>
            <p:ph type="sldImg"/>
          </p:nvPr>
        </p:nvSpPr>
        <p:spPr>
          <a:ln/>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Now</a:t>
            </a:r>
            <a:r>
              <a:rPr lang="en-US" baseline="0" dirty="0" smtClean="0"/>
              <a:t> that we have defined technology, let’s find a project you think would be a good connection using the theme of “Technology”.</a:t>
            </a:r>
          </a:p>
          <a:p>
            <a:endParaRPr lang="en-US" baseline="0" dirty="0" smtClean="0"/>
          </a:p>
          <a:p>
            <a:r>
              <a:rPr lang="en-US" baseline="0" dirty="0" smtClean="0"/>
              <a:t>You can use these sites OR develop one on your own using the form on p.7</a:t>
            </a:r>
          </a:p>
          <a:p>
            <a:endParaRPr lang="en-US" dirty="0"/>
          </a:p>
        </p:txBody>
      </p:sp>
      <p:sp>
        <p:nvSpPr>
          <p:cNvPr id="4" name="Slide Number Placeholder 3"/>
          <p:cNvSpPr>
            <a:spLocks noGrp="1"/>
          </p:cNvSpPr>
          <p:nvPr>
            <p:ph type="sldNum" sz="quarter" idx="10"/>
          </p:nvPr>
        </p:nvSpPr>
        <p:spPr/>
        <p:txBody>
          <a:bodyPr/>
          <a:lstStyle/>
          <a:p>
            <a:pPr>
              <a:defRPr/>
            </a:pPr>
            <a:fld id="{50DE1F9E-B4B2-47FF-8551-6BF18068CBC9}"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3CC616A0-B2BB-4E96-95A0-1A5A88D7F7DD}" type="slidenum">
              <a:rPr lang="en-US" sz="1300" b="0">
                <a:latin typeface="Times" pitchFamily="-107" charset="0"/>
              </a:rPr>
              <a:pPr algn="r" eaLnBrk="0" hangingPunct="0"/>
              <a:t>33</a:t>
            </a:fld>
            <a:endParaRPr lang="en-US" sz="1300" b="0" dirty="0">
              <a:latin typeface="Times" pitchFamily="-107"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ln/>
        </p:spPr>
        <p:txBody>
          <a:bodyPr/>
          <a:lstStyle/>
          <a:p>
            <a:pPr eaLnBrk="1" hangingPunct="1"/>
            <a:r>
              <a:rPr lang="en-US" dirty="0" smtClean="0">
                <a:latin typeface="Times" pitchFamily="-107" charset="0"/>
                <a:ea typeface="ＭＳ Ｐゴシック" pitchFamily="34" charset="-128"/>
              </a:rPr>
              <a:t>Now we’ll spend some time talking about Essential Questions in more detail.</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noFill/>
          <a:ln/>
        </p:spPr>
        <p:txBody>
          <a:bodyPr/>
          <a:lstStyle/>
          <a:p>
            <a:r>
              <a:rPr lang="en-US" dirty="0" smtClean="0">
                <a:latin typeface="Times" pitchFamily="-107" charset="0"/>
                <a:ea typeface="ＭＳ Ｐゴシック" pitchFamily="34" charset="-128"/>
              </a:rPr>
              <a:t>An</a:t>
            </a:r>
            <a:r>
              <a:rPr lang="en-US" baseline="0" dirty="0" smtClean="0">
                <a:latin typeface="Times" pitchFamily="-107" charset="0"/>
                <a:ea typeface="ＭＳ Ｐゴシック" pitchFamily="34" charset="-128"/>
              </a:rPr>
              <a:t> Essential </a:t>
            </a:r>
            <a:r>
              <a:rPr lang="en-US" dirty="0" smtClean="0">
                <a:latin typeface="Times" pitchFamily="-107" charset="0"/>
                <a:ea typeface="ＭＳ Ｐゴシック" pitchFamily="34" charset="-128"/>
              </a:rPr>
              <a:t>Question helps both students and teachers…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A project without an Essential Question is like an essay without a thesis.</a:t>
            </a:r>
          </a:p>
          <a:p>
            <a:endParaRPr lang="en-US" dirty="0" smtClean="0">
              <a:latin typeface="Times" pitchFamily="-107" charset="0"/>
              <a:ea typeface="ＭＳ Ｐゴシック" pitchFamily="3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noFill/>
          <a:ln/>
        </p:spPr>
        <p:txBody>
          <a:bodyPr/>
          <a:lstStyle/>
          <a:p>
            <a:pPr eaLnBrk="1" hangingPunct="1">
              <a:spcBef>
                <a:spcPct val="0"/>
              </a:spcBef>
            </a:pPr>
            <a:r>
              <a:rPr lang="en-US" b="1" i="1" smtClean="0">
                <a:latin typeface="Times" pitchFamily="-107" charset="0"/>
                <a:ea typeface="ＭＳ Ｐゴシック" pitchFamily="34" charset="-128"/>
              </a:rPr>
              <a:t>(Facilitator to customize for audience, with HS, MS, ES and various subject examples)</a:t>
            </a:r>
            <a:endParaRPr lang="en-US" smtClean="0">
              <a:latin typeface="Times" pitchFamily="-107" charset="0"/>
              <a:ea typeface="ＭＳ Ｐゴシック" pitchFamily="34" charset="-128"/>
            </a:endParaRPr>
          </a:p>
          <a:p>
            <a:pPr eaLnBrk="1" hangingPunct="1">
              <a:spcBef>
                <a:spcPct val="0"/>
              </a:spcBef>
            </a:pPr>
            <a:endParaRPr lang="en-US" smtClean="0">
              <a:latin typeface="Times" pitchFamily="-107" charset="0"/>
              <a:ea typeface="ＭＳ Ｐゴシック" pitchFamily="34" charset="-128"/>
            </a:endParaRPr>
          </a:p>
          <a:p>
            <a:pPr eaLnBrk="1" hangingPunct="1">
              <a:spcBef>
                <a:spcPct val="0"/>
              </a:spcBef>
            </a:pPr>
            <a:r>
              <a:rPr lang="en-US" smtClean="0">
                <a:latin typeface="Times" pitchFamily="-107" charset="0"/>
                <a:ea typeface="ＭＳ Ｐゴシック" pitchFamily="34" charset="-128"/>
              </a:rPr>
              <a:t>Note how the second question, in addition to being answerable given limits on time &amp; resources, would also make the project more engaging for students.</a:t>
            </a:r>
            <a:endParaRPr lang="en-US" b="1" i="1" smtClean="0">
              <a:latin typeface="Times" pitchFamily="-107" charset="0"/>
              <a:ea typeface="ＭＳ Ｐゴシック"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noFill/>
          <a:ln/>
        </p:spPr>
        <p:txBody>
          <a:bodyPr/>
          <a:lstStyle/>
          <a:p>
            <a:pPr eaLnBrk="1" hangingPunct="1">
              <a:spcBef>
                <a:spcPct val="0"/>
              </a:spcBef>
            </a:pPr>
            <a:r>
              <a:rPr lang="en-US" dirty="0" smtClean="0">
                <a:latin typeface="Times" pitchFamily="-107" charset="0"/>
                <a:ea typeface="ＭＳ Ｐゴシック" pitchFamily="34" charset="-128"/>
              </a:rPr>
              <a:t>The answer to first one could be found online or in a textbook.</a:t>
            </a:r>
          </a:p>
          <a:p>
            <a:pPr eaLnBrk="1" hangingPunct="1">
              <a:spcBef>
                <a:spcPct val="0"/>
              </a:spcBef>
            </a:pPr>
            <a:endParaRPr lang="en-US" dirty="0" smtClean="0">
              <a:latin typeface="Times" pitchFamily="-107" charset="0"/>
              <a:ea typeface="ＭＳ Ｐゴシック" pitchFamily="34" charset="-128"/>
            </a:endParaRPr>
          </a:p>
          <a:p>
            <a:pPr eaLnBrk="1" hangingPunct="1">
              <a:spcBef>
                <a:spcPct val="0"/>
              </a:spcBef>
            </a:pPr>
            <a:r>
              <a:rPr lang="en-US" dirty="0" smtClean="0">
                <a:latin typeface="Times" pitchFamily="-107" charset="0"/>
                <a:ea typeface="ＭＳ Ｐゴシック" pitchFamily="34" charset="-128"/>
              </a:rPr>
              <a:t>Note how the second one has no single right answer, which promotes critical thinking.</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17" tIns="45707" rIns="91417" bIns="45707" anchor="b"/>
          <a:lstStyle/>
          <a:p>
            <a:pPr algn="r" eaLnBrk="0" hangingPunct="0"/>
            <a:fld id="{EAEF1C04-D10D-448A-8D52-401D105F0A55}" type="slidenum">
              <a:rPr lang="en-US" sz="1300">
                <a:latin typeface="Times" pitchFamily="-107" charset="0"/>
              </a:rPr>
              <a:pPr algn="r" eaLnBrk="0" hangingPunct="0"/>
              <a:t>37</a:t>
            </a:fld>
            <a:endParaRPr lang="en-US" sz="1300" dirty="0">
              <a:latin typeface="Times" pitchFamily="-107" charset="0"/>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spcBef>
                <a:spcPct val="0"/>
              </a:spcBef>
            </a:pPr>
            <a:r>
              <a:rPr lang="en-US" dirty="0" smtClean="0">
                <a:latin typeface="Times" pitchFamily="-107" charset="0"/>
                <a:ea typeface="ＭＳ Ｐゴシック" pitchFamily="34" charset="-128"/>
              </a:rPr>
              <a:t>This is an example of an</a:t>
            </a:r>
            <a:r>
              <a:rPr lang="en-US" baseline="0" dirty="0" smtClean="0">
                <a:latin typeface="Times" pitchFamily="-107" charset="0"/>
                <a:ea typeface="ＭＳ Ｐゴシック" pitchFamily="34" charset="-128"/>
              </a:rPr>
              <a:t> E</a:t>
            </a:r>
            <a:r>
              <a:rPr lang="en-US" dirty="0" smtClean="0">
                <a:latin typeface="Times" pitchFamily="-107" charset="0"/>
                <a:ea typeface="ＭＳ Ｐゴシック" pitchFamily="34" charset="-128"/>
              </a:rPr>
              <a:t>Q that captures a concrete problem-solving task.</a:t>
            </a:r>
          </a:p>
          <a:p>
            <a:pPr eaLnBrk="1" hangingPunct="1">
              <a:spcBef>
                <a:spcPct val="0"/>
              </a:spcBef>
            </a:pPr>
            <a:endParaRPr lang="en-US" dirty="0" smtClean="0">
              <a:latin typeface="Times" pitchFamily="-107" charset="0"/>
              <a:ea typeface="ＭＳ Ｐゴシック"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17" tIns="45707" rIns="91417" bIns="45707" anchor="b"/>
          <a:lstStyle/>
          <a:p>
            <a:pPr algn="r" eaLnBrk="0" hangingPunct="0"/>
            <a:fld id="{71300865-A2FD-4055-A6A9-8B80C3B13CB2}" type="slidenum">
              <a:rPr lang="en-US" sz="1300">
                <a:latin typeface="Times" pitchFamily="-107" charset="0"/>
              </a:rPr>
              <a:pPr algn="r" eaLnBrk="0" hangingPunct="0"/>
              <a:t>38</a:t>
            </a:fld>
            <a:endParaRPr lang="en-US" sz="1300" dirty="0">
              <a:latin typeface="Times" pitchFamily="-107"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spcBef>
                <a:spcPct val="0"/>
              </a:spcBef>
            </a:pPr>
            <a:r>
              <a:rPr lang="en-US" dirty="0" smtClean="0">
                <a:latin typeface="Times" pitchFamily="-107" charset="0"/>
                <a:ea typeface="ＭＳ Ｐゴシック" pitchFamily="34" charset="-128"/>
              </a:rPr>
              <a:t>From a typical English class – note how the topic effective</a:t>
            </a:r>
            <a:r>
              <a:rPr lang="en-US" baseline="0" dirty="0" smtClean="0">
                <a:latin typeface="Times" pitchFamily="-107" charset="0"/>
                <a:ea typeface="ＭＳ Ｐゴシック" pitchFamily="34" charset="-128"/>
              </a:rPr>
              <a:t> architecture can </a:t>
            </a:r>
            <a:r>
              <a:rPr lang="en-US" dirty="0" smtClean="0">
                <a:latin typeface="Times" pitchFamily="-107" charset="0"/>
                <a:ea typeface="ＭＳ Ｐゴシック" pitchFamily="34" charset="-128"/>
              </a:rPr>
              <a:t>still be explored, as background to answering the second question.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r>
              <a:rPr lang="en-US" dirty="0" smtClean="0">
                <a:latin typeface="Times" pitchFamily="-107" charset="0"/>
                <a:ea typeface="ＭＳ Ｐゴシック" pitchFamily="34" charset="-128"/>
              </a:rPr>
              <a:t>This is a common problem when you try to write a EQ.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It may sound fascinating to you, but how will students react?</a:t>
            </a:r>
          </a:p>
          <a:p>
            <a:endParaRPr lang="en-US" dirty="0" smtClean="0">
              <a:latin typeface="Times" pitchFamily="-107" charset="0"/>
              <a:ea typeface="ＭＳ Ｐゴシック" pitchFamily="34" charset="-128"/>
            </a:endParaRPr>
          </a:p>
          <a:p>
            <a:endParaRPr lang="en-US" dirty="0" smtClean="0">
              <a:latin typeface="Times" pitchFamily="-107"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a:buFont typeface="Wingdings" pitchFamily="2" charset="2"/>
              <a:buNone/>
            </a:pPr>
            <a:r>
              <a:rPr lang="en-US" smtClean="0">
                <a:latin typeface="Times" pitchFamily="-107" charset="0"/>
                <a:ea typeface="ＭＳ Ｐゴシック" pitchFamily="34" charset="-128"/>
              </a:rPr>
              <a:t>Point is that other teaching methods may get students part of the way toward your ideal graduate, but with PBL they’ll get farther.</a:t>
            </a:r>
          </a:p>
        </p:txBody>
      </p:sp>
      <p:sp>
        <p:nvSpPr>
          <p:cNvPr id="80900" name="Slide Number Placeholder 3"/>
          <p:cNvSpPr txBox="1">
            <a:spLocks noGrp="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813CC37E-786F-4E3C-9A90-A27CFEB7B49C}" type="slidenum">
              <a:rPr lang="en-US" sz="1300" b="0">
                <a:latin typeface="Times" pitchFamily="-107" charset="0"/>
              </a:rPr>
              <a:pPr algn="r" eaLnBrk="0" hangingPunct="0"/>
              <a:t>4</a:t>
            </a:fld>
            <a:endParaRPr lang="en-US" sz="1300" b="0" dirty="0">
              <a:latin typeface="Times" pitchFamily="-107"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Have teachers write Slot Words above strips on </a:t>
            </a:r>
            <a:r>
              <a:rPr lang="en-US" dirty="0" err="1" smtClean="0"/>
              <a:t>Tubric</a:t>
            </a:r>
            <a:r>
              <a:rPr lang="en-US" dirty="0" smtClean="0"/>
              <a:t>.</a:t>
            </a:r>
          </a:p>
          <a:p>
            <a:endParaRPr lang="en-US" dirty="0" smtClean="0"/>
          </a:p>
          <a:p>
            <a:r>
              <a:rPr lang="en-US" dirty="0" smtClean="0"/>
              <a:t>Slot 1: The initial words that frames the issue or task posed in the EQ</a:t>
            </a:r>
          </a:p>
          <a:p>
            <a:r>
              <a:rPr lang="en-US" dirty="0" smtClean="0"/>
              <a:t>	EX: “How can….”, “Should….”, “Could….”, “What…”</a:t>
            </a:r>
          </a:p>
          <a:p>
            <a:endParaRPr lang="en-US" dirty="0" smtClean="0"/>
          </a:p>
          <a:p>
            <a:r>
              <a:rPr lang="en-US" dirty="0" smtClean="0"/>
              <a:t>Slot 2: The person or entity that</a:t>
            </a:r>
            <a:r>
              <a:rPr lang="en-US" baseline="0" dirty="0" smtClean="0"/>
              <a:t> is the focus of the EQ</a:t>
            </a:r>
          </a:p>
          <a:p>
            <a:r>
              <a:rPr lang="en-US" baseline="0" dirty="0" smtClean="0"/>
              <a:t>	EX: “Our city”, “team”, etc.</a:t>
            </a:r>
          </a:p>
          <a:p>
            <a:endParaRPr lang="en-US" baseline="0" dirty="0" smtClean="0"/>
          </a:p>
          <a:p>
            <a:r>
              <a:rPr lang="en-US" baseline="0" dirty="0" smtClean="0"/>
              <a:t>Slot 3: The action or challenge the person or entity is accomplishing</a:t>
            </a:r>
          </a:p>
          <a:p>
            <a:r>
              <a:rPr lang="en-US" baseline="0" dirty="0" smtClean="0"/>
              <a:t>	EX: “Solve”, “plan”, “build”, “create”, etc.</a:t>
            </a:r>
          </a:p>
          <a:p>
            <a:endParaRPr lang="en-US" baseline="0" dirty="0" smtClean="0"/>
          </a:p>
          <a:p>
            <a:r>
              <a:rPr lang="en-US" baseline="0" dirty="0" smtClean="0"/>
              <a:t>Slot 4: The audience for or purpose of the action or challenge.</a:t>
            </a:r>
          </a:p>
          <a:p>
            <a:r>
              <a:rPr lang="en-US" baseline="0" dirty="0" smtClean="0"/>
              <a:t>	EX:  “for a school”, “for an audience”, etc.  (be specific!)</a:t>
            </a:r>
          </a:p>
          <a:p>
            <a:endParaRPr lang="en-US" baseline="0" dirty="0" smtClean="0"/>
          </a:p>
          <a:p>
            <a:r>
              <a:rPr lang="en-US" baseline="0" dirty="0" smtClean="0"/>
              <a:t>NOTE: “wild Cards” are for writing an EQ that does not follow the exact construction described above.  These are typically the more abstract or concept-focused types of EQs.</a:t>
            </a:r>
          </a:p>
          <a:p>
            <a:r>
              <a:rPr lang="en-US" baseline="0" dirty="0" smtClean="0"/>
              <a:t>	EX: “Why do people emigrate?”</a:t>
            </a:r>
          </a:p>
          <a:p>
            <a:endParaRPr lang="en-US" baseline="0" dirty="0" smtClean="0"/>
          </a:p>
        </p:txBody>
      </p:sp>
      <p:sp>
        <p:nvSpPr>
          <p:cNvPr id="4" name="Slide Number Placeholder 3"/>
          <p:cNvSpPr>
            <a:spLocks noGrp="1"/>
          </p:cNvSpPr>
          <p:nvPr>
            <p:ph type="sldNum" sz="quarter" idx="10"/>
          </p:nvPr>
        </p:nvSpPr>
        <p:spPr/>
        <p:txBody>
          <a:bodyPr/>
          <a:lstStyle/>
          <a:p>
            <a:pPr>
              <a:defRPr/>
            </a:pPr>
            <a:fld id="{50DE1F9E-B4B2-47FF-8551-6BF18068CBC9}"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Times" pitchFamily="-107" charset="0"/>
                <a:ea typeface="ＭＳ Ｐゴシック" pitchFamily="34" charset="-128"/>
              </a:rPr>
              <a:t>Hand out Papers</a:t>
            </a:r>
            <a:r>
              <a:rPr lang="en-US" baseline="0" dirty="0" smtClean="0">
                <a:latin typeface="Times" pitchFamily="-107" charset="0"/>
                <a:ea typeface="ＭＳ Ｐゴシック" pitchFamily="34" charset="-128"/>
              </a:rPr>
              <a:t> w/strips, tape.</a:t>
            </a:r>
          </a:p>
          <a:p>
            <a:endParaRPr lang="en-US" baseline="0" dirty="0" smtClean="0">
              <a:latin typeface="Times" pitchFamily="-107" charset="0"/>
              <a:ea typeface="ＭＳ Ｐゴシック" pitchFamily="34" charset="-128"/>
            </a:endParaRPr>
          </a:p>
          <a:p>
            <a:r>
              <a:rPr lang="en-US" baseline="0" dirty="0" smtClean="0">
                <a:latin typeface="Times" pitchFamily="-107" charset="0"/>
                <a:ea typeface="ＭＳ Ｐゴシック" pitchFamily="34" charset="-128"/>
              </a:rPr>
              <a:t>Show Video.</a:t>
            </a:r>
          </a:p>
          <a:p>
            <a:endParaRPr lang="en-US" baseline="0" dirty="0" smtClean="0">
              <a:latin typeface="Times" pitchFamily="-107" charset="0"/>
              <a:ea typeface="ＭＳ Ｐゴシック" pitchFamily="34" charset="-128"/>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latin typeface="Times" pitchFamily="-107" charset="0"/>
                <a:ea typeface="ＭＳ Ｐゴシック" pitchFamily="34" charset="-128"/>
              </a:rPr>
              <a:t>Now, let’s practice doing our own essential</a:t>
            </a:r>
            <a:r>
              <a:rPr lang="en-US" baseline="0" dirty="0" smtClean="0">
                <a:latin typeface="Times" pitchFamily="-107" charset="0"/>
                <a:ea typeface="ＭＳ Ｐゴシック" pitchFamily="34" charset="-128"/>
              </a:rPr>
              <a:t> </a:t>
            </a:r>
            <a:r>
              <a:rPr lang="en-US" dirty="0" smtClean="0">
                <a:latin typeface="Times" pitchFamily="-107" charset="0"/>
                <a:ea typeface="ＭＳ Ｐゴシック" pitchFamily="34" charset="-128"/>
              </a:rPr>
              <a:t>questions. Look at your handout on page __9-13___.</a:t>
            </a:r>
          </a:p>
          <a:p>
            <a:endParaRPr lang="en-US" baseline="0" dirty="0" smtClean="0"/>
          </a:p>
          <a:p>
            <a:endParaRPr lang="en-US" dirty="0" smtClean="0">
              <a:latin typeface="Times" pitchFamily="-107" charset="0"/>
            </a:endParaRPr>
          </a:p>
          <a:p>
            <a:r>
              <a:rPr lang="en-US" dirty="0" smtClean="0">
                <a:latin typeface="Times" pitchFamily="-107" charset="0"/>
              </a:rPr>
              <a:t>Using your </a:t>
            </a:r>
            <a:r>
              <a:rPr lang="en-US" dirty="0" err="1" smtClean="0">
                <a:latin typeface="Times" pitchFamily="-107" charset="0"/>
              </a:rPr>
              <a:t>tubric</a:t>
            </a:r>
            <a:r>
              <a:rPr lang="en-US" dirty="0" smtClean="0">
                <a:latin typeface="Times" pitchFamily="-107" charset="0"/>
              </a:rPr>
              <a:t> to help, rewrite</a:t>
            </a:r>
            <a:r>
              <a:rPr lang="en-US" baseline="0" dirty="0" smtClean="0">
                <a:latin typeface="Times" pitchFamily="-107" charset="0"/>
              </a:rPr>
              <a:t> at least one question on each page as an Essential Question.</a:t>
            </a:r>
          </a:p>
          <a:p>
            <a:endParaRPr lang="en-US" baseline="0" dirty="0" smtClean="0">
              <a:latin typeface="Times" pitchFamily="-107" charset="0"/>
            </a:endParaRPr>
          </a:p>
          <a:p>
            <a:r>
              <a:rPr lang="en-US" baseline="0" dirty="0" smtClean="0">
                <a:latin typeface="Times" pitchFamily="-107" charset="0"/>
              </a:rPr>
              <a:t>You will have 15 min.</a:t>
            </a:r>
          </a:p>
          <a:p>
            <a:endParaRPr lang="en-US" dirty="0" smtClean="0">
              <a:latin typeface="Times" pitchFamily="-107" charset="0"/>
              <a:ea typeface="ＭＳ Ｐゴシック" pitchFamily="34" charset="-128"/>
            </a:endParaRPr>
          </a:p>
          <a:p>
            <a:endParaRPr lang="en-US" dirty="0" smtClean="0">
              <a:latin typeface="Times" pitchFamily="-107" charset="0"/>
              <a:ea typeface="ＭＳ Ｐゴシック" pitchFamily="34" charset="-128"/>
            </a:endParaRPr>
          </a:p>
          <a:p>
            <a:endParaRPr lang="en-US" baseline="0" dirty="0" smtClean="0">
              <a:latin typeface="Times" pitchFamily="-107" charset="0"/>
            </a:endParaRPr>
          </a:p>
          <a:p>
            <a:endParaRPr lang="en-US" dirty="0"/>
          </a:p>
        </p:txBody>
      </p:sp>
      <p:sp>
        <p:nvSpPr>
          <p:cNvPr id="4" name="Slide Number Placeholder 3"/>
          <p:cNvSpPr>
            <a:spLocks noGrp="1"/>
          </p:cNvSpPr>
          <p:nvPr>
            <p:ph type="sldNum" sz="quarter" idx="10"/>
          </p:nvPr>
        </p:nvSpPr>
        <p:spPr/>
        <p:txBody>
          <a:bodyPr/>
          <a:lstStyle/>
          <a:p>
            <a:pPr>
              <a:defRPr/>
            </a:pPr>
            <a:fld id="{50DE1F9E-B4B2-47FF-8551-6BF18068CBC9}" type="slidenum">
              <a:rPr lang="en-US" smtClean="0"/>
              <a:pPr>
                <a:defRPr/>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F17A1FBD-0312-4E28-953F-D1B99F52E607}" type="slidenum">
              <a:rPr lang="en-US" sz="1300" b="0">
                <a:latin typeface="Times" pitchFamily="-107" charset="0"/>
              </a:rPr>
              <a:pPr algn="r" eaLnBrk="0" hangingPunct="0"/>
              <a:t>42</a:t>
            </a:fld>
            <a:endParaRPr lang="en-US" sz="1300" b="0" dirty="0">
              <a:latin typeface="Times" pitchFamily="-107"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dirty="0" smtClean="0">
                <a:latin typeface="Times" pitchFamily="-107" charset="0"/>
                <a:ea typeface="ＭＳ Ｐゴシック" pitchFamily="34" charset="-128"/>
                <a:sym typeface="Wingdings" pitchFamily="2" charset="2"/>
              </a:rPr>
              <a:t>Run your EQ through this “filter” and see if you can refine it further.</a:t>
            </a:r>
          </a:p>
          <a:p>
            <a:pPr eaLnBrk="1" hangingPunct="1"/>
            <a:r>
              <a:rPr lang="en-US" dirty="0" smtClean="0">
                <a:latin typeface="Times" pitchFamily="-107" charset="0"/>
                <a:ea typeface="ＭＳ Ｐゴシック" pitchFamily="34" charset="-128"/>
                <a:sym typeface="Wingdings" pitchFamily="2" charset="2"/>
              </a:rPr>
              <a:t>#1 =  avoids “sounds like a teacher” pitfall</a:t>
            </a:r>
          </a:p>
          <a:p>
            <a:pPr eaLnBrk="1" hangingPunct="1"/>
            <a:r>
              <a:rPr lang="en-US" dirty="0" smtClean="0">
                <a:latin typeface="Times" pitchFamily="-107" charset="0"/>
                <a:ea typeface="ＭＳ Ｐゴシック" pitchFamily="34" charset="-128"/>
                <a:sym typeface="Wingdings" pitchFamily="2" charset="2"/>
              </a:rPr>
              <a:t>#2 =  not Google-able; either it cannot be answered with a yes or no… OR if it is, it is a complex answer, e.g. it requires a detailed explanation</a:t>
            </a:r>
          </a:p>
          <a:p>
            <a:pPr eaLnBrk="1" hangingPunct="1"/>
            <a:r>
              <a:rPr lang="en-US" dirty="0" smtClean="0">
                <a:latin typeface="Times" pitchFamily="-107" charset="0"/>
                <a:ea typeface="ＭＳ Ｐゴシック" pitchFamily="34" charset="-128"/>
                <a:sym typeface="Wingdings" pitchFamily="2" charset="2"/>
              </a:rPr>
              <a:t>#3 =  aligned with standards</a:t>
            </a:r>
          </a:p>
          <a:p>
            <a:pPr eaLnBrk="1" hangingPunct="1"/>
            <a:r>
              <a:rPr lang="en-US" dirty="0" smtClean="0">
                <a:latin typeface="Times" pitchFamily="-107" charset="0"/>
                <a:ea typeface="ＭＳ Ｐゴシック" pitchFamily="34" charset="-128"/>
                <a:sym typeface="Wingdings" pitchFamily="2" charset="2"/>
              </a:rPr>
              <a:t>#4 =  reflects real-world; or at least the core questions of an academic discipline</a:t>
            </a:r>
          </a:p>
          <a:p>
            <a:pPr eaLnBrk="1" hangingPunct="1"/>
            <a:endParaRPr lang="en-US" i="1" dirty="0" smtClean="0">
              <a:latin typeface="Times" pitchFamily="-107" charset="0"/>
              <a:ea typeface="ＭＳ Ｐゴシック" pitchFamily="34" charset="-128"/>
              <a:sym typeface="Wingdings" pitchFamily="2" charset="2"/>
            </a:endParaRPr>
          </a:p>
          <a:p>
            <a:pPr eaLnBrk="1" hangingPunct="1"/>
            <a:r>
              <a:rPr lang="en-US" i="1" dirty="0" smtClean="0">
                <a:latin typeface="Times" pitchFamily="-107" charset="0"/>
                <a:ea typeface="ＭＳ Ｐゴシック" pitchFamily="34" charset="-128"/>
                <a:sym typeface="Wingdings" pitchFamily="2" charset="2"/>
              </a:rPr>
              <a:t>(NOTE: Have participants use this list to evaluate the EQs they come up with for the sample projects on the handout/in video)</a:t>
            </a:r>
          </a:p>
          <a:p>
            <a:pPr eaLnBrk="1" hangingPunct="1"/>
            <a:endParaRPr lang="en-US" i="1" dirty="0" smtClean="0">
              <a:latin typeface="Times" pitchFamily="-107" charset="0"/>
              <a:ea typeface="ＭＳ Ｐゴシック" pitchFamily="34" charset="-128"/>
              <a:sym typeface="Wingdings" pitchFamily="2" charset="2"/>
            </a:endParaRPr>
          </a:p>
          <a:p>
            <a:pPr eaLnBrk="1" hangingPunct="1"/>
            <a:r>
              <a:rPr lang="en-US" dirty="0" smtClean="0">
                <a:latin typeface="Times" pitchFamily="-107" charset="0"/>
                <a:ea typeface="ＭＳ Ｐゴシック" pitchFamily="34" charset="-128"/>
                <a:sym typeface="Wingdings" pitchFamily="2" charset="2"/>
              </a:rPr>
              <a:t>You will have 15 min to evaluate.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a:ln/>
        </p:spPr>
      </p:sp>
      <p:sp>
        <p:nvSpPr>
          <p:cNvPr id="115715"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Back to building our project</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Remind what project idea is……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EQ is (read it)</a:t>
            </a:r>
          </a:p>
        </p:txBody>
      </p:sp>
      <p:sp>
        <p:nvSpPr>
          <p:cNvPr id="115716" name="Slide Number Placeholder 3"/>
          <p:cNvSpPr>
            <a:spLocks noGrp="1"/>
          </p:cNvSpPr>
          <p:nvPr>
            <p:ph type="sldNum" sz="quarter" idx="5"/>
          </p:nvPr>
        </p:nvSpPr>
        <p:spPr>
          <a:noFill/>
        </p:spPr>
        <p:txBody>
          <a:bodyPr/>
          <a:lstStyle/>
          <a:p>
            <a:fld id="{8E03A3A3-C960-46E4-AB24-F7B3F67163C8}" type="slidenum">
              <a:rPr lang="en-US" smtClean="0">
                <a:ea typeface="ＭＳ Ｐゴシック" pitchFamily="34" charset="-128"/>
              </a:rPr>
              <a:pPr/>
              <a:t>43</a:t>
            </a:fld>
            <a:endParaRPr lang="en-US" smtClean="0">
              <a:ea typeface="ＭＳ Ｐゴシック" pitchFamily="34"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We’ve had our project idea and our essential question, let’s go back to the form. (see p. 91)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We will use the form on p14</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Content Standards – This is where you will list the content standards of each discipline that will be covered in the STEM project.</a:t>
            </a:r>
          </a:p>
          <a:p>
            <a:endParaRPr lang="en-US" dirty="0" smtClean="0">
              <a:latin typeface="Times" pitchFamily="-107" charset="0"/>
              <a:ea typeface="ＭＳ Ｐゴシック" pitchFamily="34" charset="-128"/>
            </a:endParaRPr>
          </a:p>
          <a:p>
            <a:r>
              <a:rPr lang="en-US" i="1" dirty="0" smtClean="0">
                <a:latin typeface="Times" pitchFamily="-107" charset="0"/>
                <a:ea typeface="ＭＳ Ｐゴシック" pitchFamily="34" charset="-128"/>
              </a:rPr>
              <a:t>Many of you may identify these as power standards.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This is the part of the PBL lesson that begins to  build around your standards.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In your packet you will find a Getting Started handout (p. 14) which will allow space for you to record your standards. At the bottom of that sheet you will see rubric inserts that deal with significant content.</a:t>
            </a:r>
          </a:p>
          <a:p>
            <a:endParaRPr lang="en-US" dirty="0" smtClean="0">
              <a:latin typeface="Times" pitchFamily="-107" charset="0"/>
              <a:ea typeface="ＭＳ Ｐゴシック" pitchFamily="34" charset="-128"/>
            </a:endParaRPr>
          </a:p>
          <a:p>
            <a:endParaRPr lang="en-US" dirty="0" smtClean="0">
              <a:latin typeface="Times" pitchFamily="-107" charset="0"/>
              <a:ea typeface="ＭＳ Ｐゴシック" pitchFamily="34" charset="-128"/>
            </a:endParaRPr>
          </a:p>
        </p:txBody>
      </p:sp>
      <p:sp>
        <p:nvSpPr>
          <p:cNvPr id="117764" name="Slide Number Placeholder 3"/>
          <p:cNvSpPr>
            <a:spLocks noGrp="1"/>
          </p:cNvSpPr>
          <p:nvPr>
            <p:ph type="sldNum" sz="quarter" idx="5"/>
          </p:nvPr>
        </p:nvSpPr>
        <p:spPr>
          <a:noFill/>
        </p:spPr>
        <p:txBody>
          <a:bodyPr/>
          <a:lstStyle/>
          <a:p>
            <a:fld id="{DD7B89CC-7365-436D-B131-33D44CD81D40}" type="slidenum">
              <a:rPr lang="en-US" smtClean="0">
                <a:ea typeface="ＭＳ Ｐゴシック" pitchFamily="34" charset="-128"/>
              </a:rPr>
              <a:pPr/>
              <a:t>44</a:t>
            </a:fld>
            <a:endParaRPr lang="en-US" smtClean="0">
              <a:ea typeface="ＭＳ Ｐゴシック" pitchFamily="3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In the next section, you will list the professional skills that will be included in your project.</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See pp 16-17 for the breakdown of these categories.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The top example is the project template but you can see in the bottom example how the different Professional skills of the We Will Rise project were listed.</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Notice how the team identified the skills as taught or assessed.  In the resource section of the packet (pp 55-67), there are rubrics that will guide your thinking in how to include Professional skills in the project.</a:t>
            </a:r>
          </a:p>
        </p:txBody>
      </p:sp>
      <p:sp>
        <p:nvSpPr>
          <p:cNvPr id="118788" name="Slide Number Placeholder 3"/>
          <p:cNvSpPr>
            <a:spLocks noGrp="1"/>
          </p:cNvSpPr>
          <p:nvPr>
            <p:ph type="sldNum" sz="quarter" idx="5"/>
          </p:nvPr>
        </p:nvSpPr>
        <p:spPr>
          <a:noFill/>
        </p:spPr>
        <p:txBody>
          <a:bodyPr/>
          <a:lstStyle/>
          <a:p>
            <a:fld id="{CF4B98A0-2712-4B71-89C9-D4609B1ED1D1}" type="slidenum">
              <a:rPr lang="en-US" smtClean="0">
                <a:ea typeface="ＭＳ Ｐゴシック" pitchFamily="34" charset="-128"/>
              </a:rPr>
              <a:pPr/>
              <a:t>45</a:t>
            </a:fld>
            <a:endParaRPr lang="en-US" smtClean="0">
              <a:ea typeface="ＭＳ Ｐゴシック" pitchFamily="34"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a:ln/>
        </p:spPr>
      </p:sp>
      <p:sp>
        <p:nvSpPr>
          <p:cNvPr id="119811"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Discuss page _18___ of handouts – Major Student Products.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There are things that we all use repeatedly.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How many of you have had your students use a flip camera to develop a video?</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How many of you have had your students blog? Or do a oral debate?</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Have a 3 minute discussion – come up with 3 things they have tried that are not research paper or </a:t>
            </a:r>
            <a:r>
              <a:rPr lang="en-US" dirty="0" err="1" smtClean="0">
                <a:latin typeface="Times" pitchFamily="-107" charset="0"/>
                <a:ea typeface="ＭＳ Ｐゴシック" pitchFamily="34" charset="-128"/>
              </a:rPr>
              <a:t>powerpoint</a:t>
            </a:r>
            <a:r>
              <a:rPr lang="en-US" dirty="0" smtClean="0">
                <a:latin typeface="Times" pitchFamily="-107" charset="0"/>
                <a:ea typeface="ＭＳ Ｐゴシック" pitchFamily="34" charset="-128"/>
              </a:rPr>
              <a:t>. Discuss at table.</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If you will look in your handout on pages _19-21___  there are examples of different roles and product. For example, if you have a student that might have the role as public relations specialist they could produce a press release.</a:t>
            </a:r>
          </a:p>
          <a:p>
            <a:endParaRPr lang="en-US" dirty="0" smtClean="0">
              <a:latin typeface="Times" pitchFamily="-107" charset="0"/>
              <a:ea typeface="ＭＳ Ｐゴシック" pitchFamily="34" charset="-128"/>
            </a:endParaRPr>
          </a:p>
          <a:p>
            <a:endParaRPr lang="en-US" dirty="0" smtClean="0">
              <a:latin typeface="Times" pitchFamily="-107" charset="0"/>
              <a:ea typeface="ＭＳ Ｐゴシック" pitchFamily="34" charset="-128"/>
            </a:endParaRPr>
          </a:p>
          <a:p>
            <a:endParaRPr lang="en-US" dirty="0" smtClean="0">
              <a:latin typeface="Times" pitchFamily="-107" charset="0"/>
              <a:ea typeface="ＭＳ Ｐゴシック" pitchFamily="34" charset="-128"/>
            </a:endParaRPr>
          </a:p>
          <a:p>
            <a:endParaRPr lang="en-US" dirty="0" smtClean="0">
              <a:latin typeface="Times" pitchFamily="-107" charset="0"/>
              <a:ea typeface="ＭＳ Ｐゴシック" pitchFamily="34" charset="-128"/>
            </a:endParaRPr>
          </a:p>
        </p:txBody>
      </p:sp>
      <p:sp>
        <p:nvSpPr>
          <p:cNvPr id="119812" name="Slide Number Placeholder 3"/>
          <p:cNvSpPr>
            <a:spLocks noGrp="1"/>
          </p:cNvSpPr>
          <p:nvPr>
            <p:ph type="sldNum" sz="quarter" idx="5"/>
          </p:nvPr>
        </p:nvSpPr>
        <p:spPr>
          <a:noFill/>
        </p:spPr>
        <p:txBody>
          <a:bodyPr/>
          <a:lstStyle/>
          <a:p>
            <a:fld id="{CD2BD649-7638-4476-AE96-560C94954459}" type="slidenum">
              <a:rPr lang="en-US" smtClean="0">
                <a:ea typeface="ＭＳ Ｐゴシック" pitchFamily="34" charset="-128"/>
              </a:rPr>
              <a:pPr/>
              <a:t>46</a:t>
            </a:fld>
            <a:endParaRPr lang="en-US" smtClean="0">
              <a:ea typeface="ＭＳ Ｐゴシック" pitchFamily="34" charset="-128"/>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97252">
              <a:defRPr/>
            </a:pPr>
            <a:r>
              <a:rPr lang="en-US" dirty="0" smtClean="0">
                <a:latin typeface="Times" pitchFamily="-107" charset="0"/>
                <a:ea typeface="ＭＳ Ｐゴシック" pitchFamily="34" charset="-128"/>
              </a:rPr>
              <a:t>You can follow this link to get a list of free sites  where your students can use technology to produce some of these products.</a:t>
            </a:r>
          </a:p>
          <a:p>
            <a:endParaRPr lang="en-US" dirty="0"/>
          </a:p>
        </p:txBody>
      </p:sp>
      <p:sp>
        <p:nvSpPr>
          <p:cNvPr id="4" name="Slide Number Placeholder 3"/>
          <p:cNvSpPr>
            <a:spLocks noGrp="1"/>
          </p:cNvSpPr>
          <p:nvPr>
            <p:ph type="sldNum" sz="quarter" idx="10"/>
          </p:nvPr>
        </p:nvSpPr>
        <p:spPr/>
        <p:txBody>
          <a:bodyPr/>
          <a:lstStyle/>
          <a:p>
            <a:pPr>
              <a:defRPr/>
            </a:pPr>
            <a:fld id="{50DE1F9E-B4B2-47FF-8551-6BF18068CBC9}" type="slidenum">
              <a:rPr lang="en-US" smtClean="0"/>
              <a:pPr>
                <a:defRPr/>
              </a:pPr>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a:ln/>
        </p:spPr>
      </p:sp>
      <p:sp>
        <p:nvSpPr>
          <p:cNvPr id="120835" name="Notes Placeholder 2"/>
          <p:cNvSpPr>
            <a:spLocks noGrp="1"/>
          </p:cNvSpPr>
          <p:nvPr>
            <p:ph type="body" idx="1"/>
          </p:nvPr>
        </p:nvSpPr>
        <p:spPr>
          <a:noFill/>
          <a:ln/>
        </p:spPr>
        <p:txBody>
          <a:bodyPr/>
          <a:lstStyle/>
          <a:p>
            <a:r>
              <a:rPr lang="en-US" b="1" dirty="0" smtClean="0">
                <a:latin typeface="Times" pitchFamily="-107" charset="0"/>
                <a:ea typeface="ＭＳ Ｐゴシック" pitchFamily="34" charset="-128"/>
              </a:rPr>
              <a:t>One of the key points to remember about PBL is that a project gives students a “need to know” important content and skills.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Students are more motivated to learn because they’re engaged by the project.</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Their engagement starts with an </a:t>
            </a:r>
            <a:r>
              <a:rPr lang="en-US" b="1" dirty="0" smtClean="0">
                <a:latin typeface="Times" pitchFamily="-107" charset="0"/>
                <a:ea typeface="ＭＳ Ｐゴシック" pitchFamily="34" charset="-128"/>
              </a:rPr>
              <a:t>Entry Event</a:t>
            </a:r>
            <a:r>
              <a:rPr lang="en-US" dirty="0" smtClean="0">
                <a:latin typeface="Times" pitchFamily="-107" charset="0"/>
                <a:ea typeface="ＭＳ Ｐゴシック" pitchFamily="34" charset="-128"/>
              </a:rPr>
              <a:t> that launches the project with a bang and starts the inquiry process by creating a need to know</a:t>
            </a:r>
          </a:p>
          <a:p>
            <a:endParaRPr lang="en-US" dirty="0" smtClean="0">
              <a:latin typeface="Times" pitchFamily="-107" charset="0"/>
              <a:ea typeface="ＭＳ Ｐゴシック" pitchFamily="34" charset="-128"/>
            </a:endParaRPr>
          </a:p>
          <a:p>
            <a:r>
              <a:rPr lang="en-US" b="1" dirty="0" smtClean="0">
                <a:latin typeface="Times" pitchFamily="-107" charset="0"/>
                <a:ea typeface="ＭＳ Ｐゴシック" pitchFamily="34" charset="-128"/>
              </a:rPr>
              <a:t>This is an optional part of your planning at this workshop.</a:t>
            </a:r>
            <a:r>
              <a:rPr lang="en-US" dirty="0" smtClean="0">
                <a:latin typeface="Times" pitchFamily="-107" charset="0"/>
                <a:ea typeface="ＭＳ Ｐゴシック" pitchFamily="34" charset="-128"/>
              </a:rPr>
              <a:t>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If you have time and want to get this far, go for it, because it’s very important – and also fun to plan.</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Ask Question - Does anyone remember what our entry event was? </a:t>
            </a:r>
          </a:p>
        </p:txBody>
      </p:sp>
      <p:sp>
        <p:nvSpPr>
          <p:cNvPr id="120836" name="Slide Number Placeholder 3"/>
          <p:cNvSpPr>
            <a:spLocks noGrp="1"/>
          </p:cNvSpPr>
          <p:nvPr>
            <p:ph type="sldNum" sz="quarter" idx="5"/>
          </p:nvPr>
        </p:nvSpPr>
        <p:spPr>
          <a:noFill/>
        </p:spPr>
        <p:txBody>
          <a:bodyPr/>
          <a:lstStyle/>
          <a:p>
            <a:fld id="{4E7BDDBA-263E-4245-930B-1BE51E2C907D}" type="slidenum">
              <a:rPr lang="en-US" smtClean="0">
                <a:ea typeface="ＭＳ Ｐゴシック" pitchFamily="34" charset="-128"/>
              </a:rPr>
              <a:pPr/>
              <a:t>48</a:t>
            </a:fld>
            <a:endParaRPr lang="en-US" smtClean="0">
              <a:ea typeface="ＭＳ Ｐゴシック" pitchFamily="34"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Picture of Notice to vacate property due to condemnation of property because of flooding.</a:t>
            </a:r>
          </a:p>
          <a:p>
            <a:endParaRPr lang="en-US" dirty="0" smtClean="0"/>
          </a:p>
          <a:p>
            <a:r>
              <a:rPr lang="en-US" dirty="0" smtClean="0"/>
              <a:t>See p.23</a:t>
            </a:r>
            <a:endParaRPr lang="en-US" dirty="0"/>
          </a:p>
        </p:txBody>
      </p:sp>
      <p:sp>
        <p:nvSpPr>
          <p:cNvPr id="4" name="Slide Number Placeholder 3"/>
          <p:cNvSpPr>
            <a:spLocks noGrp="1"/>
          </p:cNvSpPr>
          <p:nvPr>
            <p:ph type="sldNum" sz="quarter" idx="10"/>
          </p:nvPr>
        </p:nvSpPr>
        <p:spPr/>
        <p:txBody>
          <a:bodyPr/>
          <a:lstStyle/>
          <a:p>
            <a:pPr>
              <a:defRPr/>
            </a:pPr>
            <a:fld id="{50DE1F9E-B4B2-47FF-8551-6BF18068CBC9}"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xfrm>
            <a:off x="686421" y="4344025"/>
            <a:ext cx="5485158" cy="4112926"/>
          </a:xfrm>
          <a:noFill/>
          <a:ln/>
        </p:spPr>
        <p:txBody>
          <a:bodyPr/>
          <a:lstStyle/>
          <a:p>
            <a:pPr eaLnBrk="1" hangingPunct="1"/>
            <a:r>
              <a:rPr lang="en-US" dirty="0" smtClean="0">
                <a:latin typeface="Times" pitchFamily="-107" charset="0"/>
                <a:ea typeface="ＭＳ Ｐゴシック" pitchFamily="34" charset="-128"/>
              </a:rPr>
              <a:t>Sometimes projects have been guilty of being “content-</a:t>
            </a:r>
            <a:r>
              <a:rPr lang="en-US" dirty="0" err="1" smtClean="0">
                <a:latin typeface="Times" pitchFamily="-107" charset="0"/>
                <a:ea typeface="ＭＳ Ｐゴシック" pitchFamily="34" charset="-128"/>
              </a:rPr>
              <a:t>lite</a:t>
            </a:r>
            <a:r>
              <a:rPr lang="en-US" dirty="0" smtClean="0">
                <a:latin typeface="Times" pitchFamily="-107" charset="0"/>
                <a:ea typeface="ＭＳ Ｐゴシック" pitchFamily="34" charset="-128"/>
              </a:rPr>
              <a:t>.” </a:t>
            </a:r>
          </a:p>
          <a:p>
            <a:pPr eaLnBrk="1" hangingPunct="1"/>
            <a:r>
              <a:rPr lang="en-US" dirty="0" smtClean="0">
                <a:latin typeface="Times" pitchFamily="-107" charset="0"/>
                <a:ea typeface="ＭＳ Ｐゴシック" pitchFamily="34" charset="-128"/>
              </a:rPr>
              <a:t>Some people think Professional skills and other non-content outcomes such as student engagement tend to be over-emphasized in PBL.</a:t>
            </a:r>
          </a:p>
          <a:p>
            <a:pPr eaLnBrk="1" hangingPunct="1"/>
            <a:r>
              <a:rPr lang="en-US" dirty="0" smtClean="0">
                <a:latin typeface="Times" pitchFamily="-107" charset="0"/>
                <a:ea typeface="ＭＳ Ｐゴシック" pitchFamily="34" charset="-128"/>
              </a:rPr>
              <a:t>But we think you need </a:t>
            </a:r>
            <a:r>
              <a:rPr lang="en-US" u="sng" dirty="0" smtClean="0">
                <a:latin typeface="Times" pitchFamily="-107" charset="0"/>
                <a:ea typeface="ＭＳ Ｐゴシック" pitchFamily="34" charset="-128"/>
              </a:rPr>
              <a:t>both</a:t>
            </a:r>
            <a:r>
              <a:rPr lang="en-US" dirty="0" smtClean="0">
                <a:latin typeface="Times" pitchFamily="-107" charset="0"/>
                <a:ea typeface="ＭＳ Ｐゴシック" pitchFamily="34" charset="-128"/>
              </a:rPr>
              <a:t> content &amp; skills in PBL: they are parallel lines to get students where you want them to go.</a:t>
            </a:r>
          </a:p>
          <a:p>
            <a:pPr eaLnBrk="1" hangingPunct="1"/>
            <a:r>
              <a:rPr lang="en-US" dirty="0" smtClean="0">
                <a:latin typeface="Times" pitchFamily="-107" charset="0"/>
                <a:ea typeface="ＭＳ Ｐゴシック" pitchFamily="34" charset="-128"/>
              </a:rPr>
              <a:t>Good projects are based on content standards, and carefully managed and assessed.</a:t>
            </a:r>
            <a:endParaRPr lang="en-US" dirty="0" smtClean="0">
              <a:latin typeface="Arial" pitchFamily="34" charset="0"/>
              <a:ea typeface="ＭＳ Ｐゴシック" pitchFamily="34" charset="-128"/>
            </a:endParaRPr>
          </a:p>
          <a:p>
            <a:pPr eaLnBrk="1" hangingPunct="1"/>
            <a:r>
              <a:rPr lang="en-US" dirty="0" smtClean="0">
                <a:latin typeface="Times" pitchFamily="-107" charset="0"/>
                <a:ea typeface="ＭＳ Ｐゴシック" pitchFamily="34" charset="-128"/>
              </a:rPr>
              <a:t>Well-designed PBL is carefully aligned with content standards and key concepts and skills in your subject. The content is at the heart of the project and is the basis for planning.</a:t>
            </a:r>
          </a:p>
          <a:p>
            <a:endParaRPr lang="en-US" dirty="0" smtClean="0">
              <a:latin typeface="Times" pitchFamily="-107" charset="0"/>
              <a:ea typeface="ＭＳ Ｐゴシック" pitchFamily="34" charset="-128"/>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Preface with the scenario</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Other possible entry events.</a:t>
            </a:r>
          </a:p>
          <a:p>
            <a:endParaRPr lang="en-US" dirty="0" smtClean="0">
              <a:latin typeface="Times" pitchFamily="-107" charset="0"/>
              <a:ea typeface="ＭＳ Ｐゴシック" pitchFamily="34" charset="-128"/>
            </a:endParaRPr>
          </a:p>
          <a:p>
            <a:pPr>
              <a:buFontTx/>
              <a:buChar char="-"/>
            </a:pPr>
            <a:r>
              <a:rPr lang="en-US" dirty="0" smtClean="0">
                <a:latin typeface="Times" pitchFamily="-107" charset="0"/>
                <a:ea typeface="ＭＳ Ｐゴシック" pitchFamily="34" charset="-128"/>
              </a:rPr>
              <a:t>News story</a:t>
            </a:r>
          </a:p>
          <a:p>
            <a:pPr>
              <a:buFontTx/>
              <a:buChar char="-"/>
            </a:pPr>
            <a:r>
              <a:rPr lang="en-US" dirty="0" smtClean="0">
                <a:latin typeface="Times" pitchFamily="-107" charset="0"/>
                <a:ea typeface="ＭＳ Ｐゴシック" pitchFamily="34" charset="-128"/>
              </a:rPr>
              <a:t>Video of flooding in Nashville</a:t>
            </a:r>
          </a:p>
        </p:txBody>
      </p:sp>
      <p:sp>
        <p:nvSpPr>
          <p:cNvPr id="122884" name="Slide Number Placeholder 3"/>
          <p:cNvSpPr>
            <a:spLocks noGrp="1"/>
          </p:cNvSpPr>
          <p:nvPr>
            <p:ph type="sldNum" sz="quarter" idx="5"/>
          </p:nvPr>
        </p:nvSpPr>
        <p:spPr>
          <a:noFill/>
        </p:spPr>
        <p:txBody>
          <a:bodyPr/>
          <a:lstStyle/>
          <a:p>
            <a:fld id="{38F2D547-956F-4B10-95A9-922886FFD0B0}" type="slidenum">
              <a:rPr lang="en-US" smtClean="0">
                <a:ea typeface="ＭＳ Ｐゴシック" pitchFamily="34" charset="-128"/>
              </a:rPr>
              <a:pPr/>
              <a:t>50</a:t>
            </a:fld>
            <a:endParaRPr lang="en-US" smtClean="0">
              <a:ea typeface="ＭＳ Ｐゴシック" pitchFamily="34" charset="-128"/>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BEE062C-4091-4251-9B7C-E4B55F3F727F}" type="slidenum">
              <a:rPr lang="en-US" smtClean="0">
                <a:ea typeface="ＭＳ Ｐゴシック" pitchFamily="34" charset="-128"/>
              </a:rPr>
              <a:pPr/>
              <a:t>51</a:t>
            </a:fld>
            <a:endParaRPr lang="en-US" smtClean="0">
              <a:ea typeface="ＭＳ Ｐゴシック" pitchFamily="34" charset="-128"/>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r>
              <a:rPr lang="en-US" b="1" i="1" dirty="0" smtClean="0">
                <a:latin typeface="Times" pitchFamily="-107" charset="0"/>
                <a:ea typeface="ＭＳ Ｐゴシック" pitchFamily="34" charset="-128"/>
              </a:rPr>
              <a:t>Presenter’s Choice for a topic students are not naturally excited about. </a:t>
            </a:r>
          </a:p>
          <a:p>
            <a:pPr eaLnBrk="1" hangingPunct="1"/>
            <a:endParaRPr lang="en-US" i="1"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Much as we might like to think students are as interested as we are in the three branches of government, mitosis, quadratic equations, or early 20</a:t>
            </a:r>
            <a:r>
              <a:rPr lang="en-US" baseline="30000" dirty="0" smtClean="0">
                <a:latin typeface="Times" pitchFamily="-107" charset="0"/>
                <a:ea typeface="ＭＳ Ｐゴシック" pitchFamily="34" charset="-128"/>
              </a:rPr>
              <a:t>th</a:t>
            </a:r>
            <a:r>
              <a:rPr lang="en-US" dirty="0" smtClean="0">
                <a:latin typeface="Times" pitchFamily="-107" charset="0"/>
                <a:ea typeface="ＭＳ Ｐゴシック" pitchFamily="34" charset="-128"/>
              </a:rPr>
              <a:t>-century American novels, it’s not always the case. </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So unless your project is about some extremely interesting topic, your students need to be hooked on Day One so they’ll become engaged and start asking questions – beginning the inquiry process.</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Don’t start the project by announcing, “Today we’re going to begin the Civil Rights project. Here is a list of requirements and deadlines.”</a:t>
            </a:r>
          </a:p>
          <a:p>
            <a:pPr eaLnBrk="1" hangingPunct="1"/>
            <a:r>
              <a:rPr lang="en-US" dirty="0" smtClean="0">
                <a:latin typeface="Times" pitchFamily="-107" charset="0"/>
                <a:ea typeface="ＭＳ Ｐゴシック" pitchFamily="34" charset="-128"/>
              </a:rPr>
              <a:t>That’s a sure way to kill students’ interest.</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Now let’s take a look at this video and decide if it is a good entry event.</a:t>
            </a:r>
          </a:p>
          <a:p>
            <a:pPr eaLnBrk="1" hangingPunct="1"/>
            <a:endParaRPr lang="en-US" dirty="0" smtClean="0">
              <a:latin typeface="Times" pitchFamily="-107" charset="0"/>
              <a:ea typeface="ＭＳ Ｐゴシック" pitchFamily="34" charset="-128"/>
            </a:endParaRPr>
          </a:p>
          <a:p>
            <a:pPr eaLnBrk="1" hangingPunct="1"/>
            <a:endParaRPr lang="en-US" dirty="0" smtClean="0">
              <a:latin typeface="Times" pitchFamily="-107" charset="0"/>
              <a:ea typeface="ＭＳ Ｐゴシック" pitchFamily="34" charset="-128"/>
            </a:endParaRP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 </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a:ln/>
        </p:spPr>
      </p:sp>
      <p:sp>
        <p:nvSpPr>
          <p:cNvPr id="123907" name="Notes Placeholder 2"/>
          <p:cNvSpPr>
            <a:spLocks noGrp="1"/>
          </p:cNvSpPr>
          <p:nvPr>
            <p:ph type="body" idx="1"/>
          </p:nvPr>
        </p:nvSpPr>
        <p:spPr>
          <a:noFill/>
          <a:ln/>
        </p:spPr>
        <p:txBody>
          <a:bodyPr/>
          <a:lstStyle/>
          <a:p>
            <a:pPr marL="214967" indent="-214967"/>
            <a:r>
              <a:rPr lang="en-US" b="1" dirty="0" smtClean="0">
                <a:latin typeface="Times" pitchFamily="-107" charset="0"/>
                <a:ea typeface="ＭＳ Ｐゴシック" pitchFamily="34" charset="-128"/>
              </a:rPr>
              <a:t>Try one of these ways to launch your project.  (p.22)</a:t>
            </a:r>
          </a:p>
          <a:p>
            <a:pPr marL="214967" indent="-214967"/>
            <a:r>
              <a:rPr lang="en-US" b="1" i="1" dirty="0" smtClean="0">
                <a:latin typeface="Times" pitchFamily="-107" charset="0"/>
                <a:ea typeface="ＭＳ Ｐゴシック" pitchFamily="34" charset="-128"/>
              </a:rPr>
              <a:t>(presenter may give examples)</a:t>
            </a:r>
          </a:p>
          <a:p>
            <a:pPr marL="214967" indent="-214967"/>
            <a:endParaRPr lang="en-US" b="1" i="1" dirty="0" smtClean="0">
              <a:latin typeface="Times" pitchFamily="-107" charset="0"/>
              <a:ea typeface="ＭＳ Ｐゴシック" pitchFamily="34" charset="-128"/>
            </a:endParaRPr>
          </a:p>
          <a:p>
            <a:pPr marL="214967" indent="-214967"/>
            <a:r>
              <a:rPr lang="en-US" dirty="0" smtClean="0">
                <a:latin typeface="Times" pitchFamily="-107" charset="0"/>
                <a:ea typeface="ＭＳ Ｐゴシック" pitchFamily="34" charset="-128"/>
              </a:rPr>
              <a:t>The key goals are to:</a:t>
            </a:r>
          </a:p>
          <a:p>
            <a:pPr marL="214967" indent="-214967">
              <a:buFontTx/>
              <a:buAutoNum type="arabicPeriod"/>
            </a:pPr>
            <a:r>
              <a:rPr lang="en-US" dirty="0" smtClean="0">
                <a:latin typeface="Times" pitchFamily="-107" charset="0"/>
                <a:ea typeface="ＭＳ Ｐゴシック" pitchFamily="34" charset="-128"/>
              </a:rPr>
              <a:t>Engage students’ interest: give them a reason to care about the project.</a:t>
            </a:r>
          </a:p>
          <a:p>
            <a:pPr marL="214967" indent="-214967">
              <a:buFontTx/>
              <a:buAutoNum type="arabicPeriod"/>
            </a:pPr>
            <a:r>
              <a:rPr lang="en-US" dirty="0" smtClean="0">
                <a:latin typeface="Times" pitchFamily="-107" charset="0"/>
                <a:ea typeface="ＭＳ Ｐゴシック" pitchFamily="34" charset="-128"/>
              </a:rPr>
              <a:t>Begin the inquiry process: generate questions, a sense of wonder, a need to know more. </a:t>
            </a:r>
          </a:p>
          <a:p>
            <a:pPr marL="214967" indent="-214967"/>
            <a:endParaRPr lang="en-US" dirty="0" smtClean="0">
              <a:latin typeface="Times" pitchFamily="-107" charset="0"/>
              <a:ea typeface="ＭＳ Ｐゴシック" pitchFamily="34" charset="-128"/>
            </a:endParaRPr>
          </a:p>
        </p:txBody>
      </p:sp>
      <p:sp>
        <p:nvSpPr>
          <p:cNvPr id="123908" name="Slide Number Placeholder 3"/>
          <p:cNvSpPr>
            <a:spLocks noGrp="1"/>
          </p:cNvSpPr>
          <p:nvPr>
            <p:ph type="sldNum" sz="quarter" idx="5"/>
          </p:nvPr>
        </p:nvSpPr>
        <p:spPr>
          <a:noFill/>
        </p:spPr>
        <p:txBody>
          <a:bodyPr/>
          <a:lstStyle/>
          <a:p>
            <a:fld id="{FD781956-A061-4811-B72E-BCCBE35EF83C}" type="slidenum">
              <a:rPr lang="en-US" smtClean="0">
                <a:ea typeface="ＭＳ Ｐゴシック" pitchFamily="34" charset="-128"/>
              </a:rPr>
              <a:pPr/>
              <a:t>52</a:t>
            </a:fld>
            <a:endParaRPr lang="en-US" smtClean="0">
              <a:ea typeface="ＭＳ Ｐゴシック" pitchFamily="34" charset="-128"/>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txBox="1">
            <a:spLocks noGrp="1" noChangeArrowheads="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78095269-D485-4E45-B97C-8484961513FD}" type="slidenum">
              <a:rPr lang="en-US" sz="1300" b="0">
                <a:latin typeface="Times" pitchFamily="-107" charset="0"/>
              </a:rPr>
              <a:pPr algn="r" eaLnBrk="0" hangingPunct="0"/>
              <a:t>53</a:t>
            </a:fld>
            <a:endParaRPr lang="en-US" sz="1300" b="0" dirty="0">
              <a:latin typeface="Times" pitchFamily="-107"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r>
              <a:rPr lang="en-US" i="1" smtClean="0">
                <a:latin typeface="Times" pitchFamily="-107" charset="0"/>
                <a:ea typeface="ＭＳ Ｐゴシック" pitchFamily="34" charset="-128"/>
              </a:rPr>
              <a:t>Reminder of where we are in the workshop.</a:t>
            </a:r>
          </a:p>
          <a:p>
            <a:pPr eaLnBrk="1" hangingPunct="1"/>
            <a:endParaRPr lang="en-US" i="1" smtClean="0">
              <a:latin typeface="Times" pitchFamily="-107" charset="0"/>
              <a:ea typeface="ＭＳ Ｐゴシック" pitchFamily="34" charset="-128"/>
            </a:endParaRPr>
          </a:p>
          <a:p>
            <a:pPr eaLnBrk="1" hangingPunct="1"/>
            <a:r>
              <a:rPr lang="en-US" smtClean="0">
                <a:latin typeface="Times" pitchFamily="-107" charset="0"/>
                <a:ea typeface="ＭＳ Ｐゴシック" pitchFamily="34" charset="-128"/>
              </a:rPr>
              <a:t>Now we’ll talk about a key issue in PBL – assessment.</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ln/>
        </p:spPr>
        <p:txBody>
          <a:bodyPr/>
          <a:lstStyle/>
          <a:p>
            <a:r>
              <a:rPr lang="en-US" b="1" dirty="0" smtClean="0">
                <a:latin typeface="Times" pitchFamily="-107" charset="0"/>
                <a:ea typeface="ＭＳ Ｐゴシック" pitchFamily="34" charset="-128"/>
              </a:rPr>
              <a:t>Let’s look at traditional assessment vs. assessment in PBL.</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Traditional Assessment is weighted heavily in one direction:</a:t>
            </a:r>
          </a:p>
          <a:p>
            <a:pPr>
              <a:buFontTx/>
              <a:buChar char="-"/>
            </a:pPr>
            <a:r>
              <a:rPr lang="en-US" dirty="0" smtClean="0">
                <a:latin typeface="Times" pitchFamily="-107" charset="0"/>
                <a:ea typeface="ＭＳ Ｐゴシック" pitchFamily="34" charset="-128"/>
              </a:rPr>
              <a:t> Content</a:t>
            </a:r>
          </a:p>
          <a:p>
            <a:pPr>
              <a:buFontTx/>
              <a:buChar char="-"/>
            </a:pPr>
            <a:r>
              <a:rPr lang="en-US" dirty="0" smtClean="0">
                <a:latin typeface="Times" pitchFamily="-107" charset="0"/>
                <a:ea typeface="ＭＳ Ｐゴシック" pitchFamily="34" charset="-128"/>
              </a:rPr>
              <a:t> End Products or Tests (Summative)</a:t>
            </a:r>
          </a:p>
          <a:p>
            <a:pPr>
              <a:buFontTx/>
              <a:buChar char="-"/>
            </a:pPr>
            <a:r>
              <a:rPr lang="en-US" dirty="0" smtClean="0">
                <a:latin typeface="Times" pitchFamily="-107" charset="0"/>
                <a:ea typeface="ＭＳ Ｐゴシック" pitchFamily="34" charset="-128"/>
              </a:rPr>
              <a:t> Teacher Evaluation</a:t>
            </a:r>
          </a:p>
          <a:p>
            <a:pPr>
              <a:buFontTx/>
              <a:buChar char="-"/>
            </a:pPr>
            <a:r>
              <a:rPr lang="en-US" dirty="0" smtClean="0">
                <a:latin typeface="Times" pitchFamily="-107" charset="0"/>
                <a:ea typeface="ＭＳ Ｐゴシック" pitchFamily="34" charset="-128"/>
              </a:rPr>
              <a:t> Focused on The Individual</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In PBL, this must be </a:t>
            </a:r>
            <a:r>
              <a:rPr lang="en-US" u="sng" dirty="0" smtClean="0">
                <a:latin typeface="Times" pitchFamily="-107" charset="0"/>
                <a:ea typeface="ＭＳ Ｐゴシック" pitchFamily="34" charset="-128"/>
              </a:rPr>
              <a:t>balanced</a:t>
            </a:r>
            <a:r>
              <a:rPr lang="en-US" dirty="0" smtClean="0">
                <a:latin typeface="Times" pitchFamily="-107" charset="0"/>
                <a:ea typeface="ＭＳ Ｐゴシック" pitchFamily="34" charset="-128"/>
              </a:rPr>
              <a:t> with a different kind of assessment.</a:t>
            </a:r>
          </a:p>
        </p:txBody>
      </p:sp>
      <p:sp>
        <p:nvSpPr>
          <p:cNvPr id="125956" name="Slide Number Placeholder 3"/>
          <p:cNvSpPr txBox="1">
            <a:spLocks noGrp="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B4EFB7C2-E572-45B4-B229-31337B11B0A2}" type="slidenum">
              <a:rPr lang="en-US" sz="1300" b="0">
                <a:latin typeface="Times" pitchFamily="-107" charset="0"/>
              </a:rPr>
              <a:pPr algn="r" eaLnBrk="0" hangingPunct="0"/>
              <a:t>54</a:t>
            </a:fld>
            <a:endParaRPr lang="en-US" sz="1300" b="0" dirty="0">
              <a:latin typeface="Times" pitchFamily="-107"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In traditional education, content is assessed way more often than Professional skills, and counts for a lot more.</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In PBL, this must be balanced with assessment of Professional Skills.</a:t>
            </a:r>
          </a:p>
          <a:p>
            <a:endParaRPr lang="en-US" dirty="0" smtClean="0">
              <a:latin typeface="Times" pitchFamily="-107" charset="0"/>
              <a:ea typeface="ＭＳ Ｐゴシック" pitchFamily="34" charset="-128"/>
            </a:endParaRPr>
          </a:p>
        </p:txBody>
      </p:sp>
      <p:sp>
        <p:nvSpPr>
          <p:cNvPr id="126980" name="Slide Number Placeholder 3"/>
          <p:cNvSpPr>
            <a:spLocks noGrp="1"/>
          </p:cNvSpPr>
          <p:nvPr>
            <p:ph type="sldNum" sz="quarter" idx="5"/>
          </p:nvPr>
        </p:nvSpPr>
        <p:spPr>
          <a:noFill/>
        </p:spPr>
        <p:txBody>
          <a:bodyPr/>
          <a:lstStyle/>
          <a:p>
            <a:fld id="{17D0A1F0-742A-4BBD-B4A4-7A3C60DAEFA4}" type="slidenum">
              <a:rPr lang="en-US" smtClean="0">
                <a:ea typeface="ＭＳ Ｐゴシック" pitchFamily="34" charset="-128"/>
              </a:rPr>
              <a:pPr/>
              <a:t>55</a:t>
            </a:fld>
            <a:endParaRPr lang="en-US" smtClean="0">
              <a:ea typeface="ＭＳ Ｐゴシック" pitchFamily="34" charset="-128"/>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ln/>
        </p:spPr>
        <p:txBody>
          <a:bodyPr/>
          <a:lstStyle/>
          <a:p>
            <a:pPr eaLnBrk="1" hangingPunct="1"/>
            <a:r>
              <a:rPr lang="en-US" dirty="0" smtClean="0">
                <a:latin typeface="Times" pitchFamily="-107" charset="0"/>
                <a:ea typeface="ＭＳ Ｐゴシック" pitchFamily="34" charset="-128"/>
              </a:rPr>
              <a:t>Our project planning form has this row for recording which Professional skills you’ll focus on in your project.</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You can’t teach and assess everything. </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Some skills might be included in your project, but not explicitly taught or assessed – so you can indicate that they’re only being </a:t>
            </a:r>
            <a:r>
              <a:rPr lang="en-US" i="1" dirty="0" smtClean="0">
                <a:latin typeface="Times" pitchFamily="-107" charset="0"/>
                <a:ea typeface="ＭＳ Ｐゴシック" pitchFamily="34" charset="-128"/>
              </a:rPr>
              <a:t>encouraged</a:t>
            </a:r>
            <a:r>
              <a:rPr lang="en-US" dirty="0" smtClean="0">
                <a:latin typeface="Times" pitchFamily="-107" charset="0"/>
                <a:ea typeface="ＭＳ Ｐゴシック" pitchFamily="34" charset="-128"/>
              </a:rPr>
              <a:t>.</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For example, you might actually teach students how to work in teams or make a presentation – and use rubrics for assessing those skills.</a:t>
            </a:r>
          </a:p>
          <a:p>
            <a:pPr eaLnBrk="1" hangingPunct="1"/>
            <a:endParaRPr lang="en-US" dirty="0" smtClean="0">
              <a:latin typeface="Times" pitchFamily="-107" charset="0"/>
              <a:ea typeface="ＭＳ Ｐゴシック" pitchFamily="34" charset="-128"/>
            </a:endParaRPr>
          </a:p>
          <a:p>
            <a:pPr eaLnBrk="1" hangingPunct="1"/>
            <a:r>
              <a:rPr lang="en-US" dirty="0" smtClean="0">
                <a:latin typeface="Times" pitchFamily="-107" charset="0"/>
                <a:ea typeface="ＭＳ Ｐゴシック" pitchFamily="34" charset="-128"/>
              </a:rPr>
              <a:t>And your project might also include creativity or problem-solving, but this time you decide you’re not going to focus on those.</a:t>
            </a:r>
          </a:p>
        </p:txBody>
      </p:sp>
      <p:sp>
        <p:nvSpPr>
          <p:cNvPr id="128004" name="Slide Number Placeholder 3"/>
          <p:cNvSpPr txBox="1">
            <a:spLocks noGrp="1"/>
          </p:cNvSpPr>
          <p:nvPr/>
        </p:nvSpPr>
        <p:spPr bwMode="auto">
          <a:xfrm>
            <a:off x="3885580" y="8688049"/>
            <a:ext cx="2972421" cy="455951"/>
          </a:xfrm>
          <a:prstGeom prst="rect">
            <a:avLst/>
          </a:prstGeom>
          <a:noFill/>
          <a:ln w="9525">
            <a:noFill/>
            <a:miter lim="800000"/>
            <a:headEnd/>
            <a:tailEnd/>
          </a:ln>
        </p:spPr>
        <p:txBody>
          <a:bodyPr lIns="91425" tIns="45713" rIns="91425" bIns="45713" anchor="b"/>
          <a:lstStyle/>
          <a:p>
            <a:pPr algn="r" eaLnBrk="0" hangingPunct="0"/>
            <a:fld id="{460B09D9-2686-414C-AA32-55B52D99DCFC}" type="slidenum">
              <a:rPr lang="en-US" sz="1300" b="0">
                <a:latin typeface="Times" pitchFamily="-107" charset="0"/>
              </a:rPr>
              <a:pPr algn="r" eaLnBrk="0" hangingPunct="0"/>
              <a:t>56</a:t>
            </a:fld>
            <a:endParaRPr lang="en-US" sz="1300" b="0" dirty="0">
              <a:latin typeface="Times" pitchFamily="-107"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Planning form highlight of p. 27</a:t>
            </a:r>
          </a:p>
        </p:txBody>
      </p:sp>
      <p:sp>
        <p:nvSpPr>
          <p:cNvPr id="129028" name="Slide Number Placeholder 3"/>
          <p:cNvSpPr>
            <a:spLocks noGrp="1"/>
          </p:cNvSpPr>
          <p:nvPr>
            <p:ph type="sldNum" sz="quarter" idx="5"/>
          </p:nvPr>
        </p:nvSpPr>
        <p:spPr>
          <a:noFill/>
        </p:spPr>
        <p:txBody>
          <a:bodyPr/>
          <a:lstStyle/>
          <a:p>
            <a:fld id="{E73DA5A3-2074-4A17-9265-E1C03CDC70CD}" type="slidenum">
              <a:rPr lang="en-US" smtClean="0">
                <a:ea typeface="ＭＳ Ｐゴシック" pitchFamily="34" charset="-128"/>
              </a:rPr>
              <a:pPr/>
              <a:t>57</a:t>
            </a:fld>
            <a:endParaRPr lang="en-US" smtClean="0">
              <a:ea typeface="ＭＳ Ｐゴシック" pitchFamily="34" charset="-128"/>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One of the 7 essential features of PBL is that it includes a process for feedback and revision, leading to the creation of high-quality products.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The key to this is formative assessment.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You don’t want to wait until the end of a project to realize that students aren’t doing high-quality work.</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So build into your project calendar lots of checkpoints for assessing student work in progress, how well students understand the content, how well they're working in their teams, etc.</a:t>
            </a:r>
          </a:p>
          <a:p>
            <a:endParaRPr lang="en-US" dirty="0" smtClean="0">
              <a:latin typeface="Times" pitchFamily="-107" charset="0"/>
              <a:ea typeface="ＭＳ Ｐゴシック" pitchFamily="34" charset="-128"/>
            </a:endParaRPr>
          </a:p>
        </p:txBody>
      </p:sp>
      <p:sp>
        <p:nvSpPr>
          <p:cNvPr id="130052" name="Slide Number Placeholder 3"/>
          <p:cNvSpPr>
            <a:spLocks noGrp="1"/>
          </p:cNvSpPr>
          <p:nvPr>
            <p:ph type="sldNum" sz="quarter" idx="5"/>
          </p:nvPr>
        </p:nvSpPr>
        <p:spPr>
          <a:noFill/>
        </p:spPr>
        <p:txBody>
          <a:bodyPr/>
          <a:lstStyle/>
          <a:p>
            <a:fld id="{15653414-C136-4B34-B77F-33E1CDFD18D2}" type="slidenum">
              <a:rPr lang="en-US" smtClean="0">
                <a:ea typeface="ＭＳ Ｐゴシック" pitchFamily="34" charset="-128"/>
              </a:rPr>
              <a:pPr/>
              <a:t>58</a:t>
            </a:fld>
            <a:endParaRPr lang="en-US" smtClean="0">
              <a:ea typeface="ＭＳ Ｐゴシック" pitchFamily="34" charset="-128"/>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Self &amp; Peer Evaluations help balance the load projects place on Teachers.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You can’t observe every student all the time, so you need to hear from students and their peers about how well they communicated, collaborated, and used critical thinking skills.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Create a culture of critique and revision where students routinely evaluate each other.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This helps handle the problem of how to give a high number of students timely feedback so they can move on in the project.</a:t>
            </a:r>
          </a:p>
        </p:txBody>
      </p:sp>
      <p:sp>
        <p:nvSpPr>
          <p:cNvPr id="131076" name="Slide Number Placeholder 3"/>
          <p:cNvSpPr>
            <a:spLocks noGrp="1"/>
          </p:cNvSpPr>
          <p:nvPr>
            <p:ph type="sldNum" sz="quarter" idx="5"/>
          </p:nvPr>
        </p:nvSpPr>
        <p:spPr>
          <a:noFill/>
        </p:spPr>
        <p:txBody>
          <a:bodyPr/>
          <a:lstStyle/>
          <a:p>
            <a:fld id="{A54EFF76-037C-46F8-AA03-8D3C964DC5C0}" type="slidenum">
              <a:rPr lang="en-US" smtClean="0">
                <a:ea typeface="ＭＳ Ｐゴシック" pitchFamily="34" charset="-128"/>
              </a:rPr>
              <a:pPr/>
              <a:t>59</a:t>
            </a:fld>
            <a:endParaRPr lang="en-US" smtClean="0">
              <a:ea typeface="ＭＳ Ｐゴシック"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a:ln/>
        </p:spPr>
      </p:sp>
      <p:sp>
        <p:nvSpPr>
          <p:cNvPr id="83971" name="Rectangle 3"/>
          <p:cNvSpPr>
            <a:spLocks noGrp="1" noChangeArrowheads="1"/>
          </p:cNvSpPr>
          <p:nvPr>
            <p:ph type="body" idx="1"/>
          </p:nvPr>
        </p:nvSpPr>
        <p:spPr>
          <a:xfrm>
            <a:off x="686421" y="4344025"/>
            <a:ext cx="5485158" cy="4112926"/>
          </a:xfrm>
          <a:noFill/>
          <a:ln/>
        </p:spPr>
        <p:txBody>
          <a:bodyPr/>
          <a:lstStyle/>
          <a:p>
            <a:pPr>
              <a:buFont typeface="Wingdings" pitchFamily="2" charset="2"/>
              <a:buNone/>
            </a:pPr>
            <a:r>
              <a:rPr lang="en-US" dirty="0" smtClean="0">
                <a:latin typeface="Arial" pitchFamily="34" charset="0"/>
                <a:ea typeface="ＭＳ Ｐゴシック" pitchFamily="34" charset="-128"/>
              </a:rPr>
              <a:t>Sometimes teachers worry that PBL means they have to change everything they do.</a:t>
            </a:r>
          </a:p>
          <a:p>
            <a:pPr>
              <a:buFont typeface="Wingdings" pitchFamily="2" charset="2"/>
              <a:buNone/>
            </a:pPr>
            <a:endParaRPr lang="en-US" dirty="0" smtClean="0">
              <a:latin typeface="Arial" pitchFamily="34" charset="0"/>
              <a:ea typeface="ＭＳ Ｐゴシック" pitchFamily="34" charset="-128"/>
            </a:endParaRPr>
          </a:p>
          <a:p>
            <a:pPr>
              <a:buFont typeface="Wingdings" pitchFamily="2" charset="2"/>
              <a:buNone/>
            </a:pPr>
            <a:r>
              <a:rPr lang="en-US" dirty="0" smtClean="0">
                <a:latin typeface="Arial" pitchFamily="34" charset="0"/>
                <a:ea typeface="ＭＳ Ｐゴシック" pitchFamily="34" charset="-128"/>
              </a:rPr>
              <a:t>But there is a place in PBL for effective teaching methods, whatever they might be. </a:t>
            </a:r>
          </a:p>
          <a:p>
            <a:pPr>
              <a:buFont typeface="Wingdings" pitchFamily="2" charset="2"/>
              <a:buNone/>
            </a:pPr>
            <a:endParaRPr lang="en-US" dirty="0" smtClean="0">
              <a:latin typeface="Arial" pitchFamily="34" charset="0"/>
              <a:ea typeface="ＭＳ Ｐゴシック" pitchFamily="34" charset="-128"/>
            </a:endParaRPr>
          </a:p>
          <a:p>
            <a:pPr>
              <a:buFont typeface="Wingdings" pitchFamily="2" charset="2"/>
              <a:buNone/>
            </a:pPr>
            <a:r>
              <a:rPr lang="en-US" dirty="0" smtClean="0">
                <a:latin typeface="Arial" pitchFamily="34" charset="0"/>
                <a:ea typeface="ＭＳ Ｐゴシック" pitchFamily="34" charset="-128"/>
              </a:rPr>
              <a:t>What changes is the context </a:t>
            </a:r>
          </a:p>
          <a:p>
            <a:pPr>
              <a:buFont typeface="Wingdings" pitchFamily="2" charset="2"/>
              <a:buNone/>
            </a:pPr>
            <a:r>
              <a:rPr lang="en-US" dirty="0" smtClean="0">
                <a:latin typeface="Arial" pitchFamily="34" charset="0"/>
                <a:ea typeface="ＭＳ Ｐゴシック" pitchFamily="34" charset="-128"/>
              </a:rPr>
              <a:t>	-- the </a:t>
            </a:r>
            <a:r>
              <a:rPr lang="en-US" u="sng" dirty="0" smtClean="0">
                <a:latin typeface="Arial" pitchFamily="34" charset="0"/>
                <a:ea typeface="ＭＳ Ｐゴシック" pitchFamily="34" charset="-128"/>
              </a:rPr>
              <a:t>p</a:t>
            </a:r>
            <a:r>
              <a:rPr lang="en-US" u="sng" dirty="0" smtClean="0">
                <a:latin typeface="Arial" pitchFamily="34" charset="0"/>
                <a:ea typeface="ＭＳ Ｐゴシック" pitchFamily="34" charset="-128"/>
                <a:cs typeface="Arial" pitchFamily="34" charset="0"/>
              </a:rPr>
              <a:t>roject provides the context</a:t>
            </a:r>
            <a:r>
              <a:rPr lang="en-US" dirty="0" smtClean="0">
                <a:latin typeface="Arial" pitchFamily="34" charset="0"/>
                <a:ea typeface="ＭＳ Ｐゴシック" pitchFamily="34" charset="-128"/>
                <a:cs typeface="Arial" pitchFamily="34" charset="0"/>
              </a:rPr>
              <a:t> for lectures, textbooks, homework assignments, and activities.</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a:ln/>
        </p:spPr>
      </p:sp>
      <p:sp>
        <p:nvSpPr>
          <p:cNvPr id="132099"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A common pitfall in PBL is to only assess work done by a team, or base grades mostly on team products.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But to make sure individual students are held accountable, you should balance this or even tilt the scale a bit toward individual work.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Have several formative and summative assessments that are done as individuals—quizzes, tests, written assignments, and so on.</a:t>
            </a:r>
          </a:p>
        </p:txBody>
      </p:sp>
      <p:sp>
        <p:nvSpPr>
          <p:cNvPr id="132100" name="Slide Number Placeholder 3"/>
          <p:cNvSpPr>
            <a:spLocks noGrp="1"/>
          </p:cNvSpPr>
          <p:nvPr>
            <p:ph type="sldNum" sz="quarter" idx="5"/>
          </p:nvPr>
        </p:nvSpPr>
        <p:spPr>
          <a:noFill/>
        </p:spPr>
        <p:txBody>
          <a:bodyPr/>
          <a:lstStyle/>
          <a:p>
            <a:fld id="{7C22ADC3-FFE1-4F33-BB30-F8FCBEFCB2A0}" type="slidenum">
              <a:rPr lang="en-US" smtClean="0">
                <a:ea typeface="ＭＳ Ｐゴシック" pitchFamily="34" charset="-128"/>
              </a:rPr>
              <a:pPr/>
              <a:t>60</a:t>
            </a:fld>
            <a:endParaRPr lang="en-US" smtClean="0">
              <a:ea typeface="ＭＳ Ｐゴシック" pitchFamily="34" charset="-128"/>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a:ln/>
        </p:spPr>
      </p:sp>
      <p:sp>
        <p:nvSpPr>
          <p:cNvPr id="133123"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See p. 28</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Points that can be made about “Disaggregating Data” in this way:</a:t>
            </a:r>
          </a:p>
          <a:p>
            <a:pPr>
              <a:buFont typeface="Wingdings" pitchFamily="2" charset="2"/>
              <a:buChar char="•"/>
            </a:pPr>
            <a:endParaRPr lang="en-US" dirty="0" smtClean="0">
              <a:latin typeface="Times" pitchFamily="-107" charset="0"/>
              <a:ea typeface="ＭＳ Ｐゴシック" pitchFamily="34" charset="-128"/>
            </a:endParaRPr>
          </a:p>
          <a:p>
            <a:pPr>
              <a:buFont typeface="Wingdings" pitchFamily="2" charset="2"/>
              <a:buChar char="•"/>
            </a:pPr>
            <a:r>
              <a:rPr lang="en-US" dirty="0" smtClean="0">
                <a:latin typeface="Times" pitchFamily="-107" charset="0"/>
                <a:ea typeface="ＭＳ Ｐゴシック" pitchFamily="34" charset="-128"/>
              </a:rPr>
              <a:t>One of the most powerful ways to emphasize the importance of Professional Skills is to grade and report them separately.</a:t>
            </a:r>
            <a:endParaRPr lang="en-US" dirty="0" smtClean="0">
              <a:latin typeface="Arial" pitchFamily="34" charset="0"/>
              <a:ea typeface="ＭＳ Ｐゴシック" pitchFamily="34" charset="-128"/>
              <a:cs typeface="Arial" pitchFamily="34" charset="0"/>
            </a:endParaRPr>
          </a:p>
          <a:p>
            <a:pPr>
              <a:buFont typeface="Wingdings" pitchFamily="2" charset="2"/>
              <a:buChar char="•"/>
            </a:pPr>
            <a:endParaRPr lang="en-US" dirty="0" smtClean="0">
              <a:latin typeface="Arial" pitchFamily="34" charset="0"/>
              <a:ea typeface="ＭＳ Ｐゴシック" pitchFamily="34" charset="-128"/>
              <a:cs typeface="Arial" pitchFamily="34" charset="0"/>
            </a:endParaRPr>
          </a:p>
          <a:p>
            <a:pPr>
              <a:buFont typeface="Wingdings" pitchFamily="2" charset="2"/>
              <a:buChar char="•"/>
            </a:pPr>
            <a:r>
              <a:rPr lang="en-US" dirty="0" smtClean="0">
                <a:latin typeface="Arial" pitchFamily="34" charset="0"/>
                <a:ea typeface="ＭＳ Ｐゴシック" pitchFamily="34" charset="-128"/>
                <a:cs typeface="Arial" pitchFamily="34" charset="0"/>
              </a:rPr>
              <a:t>Give a grade for each product, not one grade for the whole project</a:t>
            </a:r>
          </a:p>
          <a:p>
            <a:pPr>
              <a:buFont typeface="Wingdings" pitchFamily="2" charset="2"/>
              <a:buChar char="•"/>
            </a:pPr>
            <a:endParaRPr lang="en-US" dirty="0" smtClean="0">
              <a:latin typeface="Arial" pitchFamily="34" charset="0"/>
              <a:ea typeface="ＭＳ Ｐゴシック" pitchFamily="34" charset="-128"/>
              <a:cs typeface="Arial" pitchFamily="34" charset="0"/>
            </a:endParaRPr>
          </a:p>
          <a:p>
            <a:pPr>
              <a:buFont typeface="Wingdings" pitchFamily="2" charset="2"/>
              <a:buChar char="•"/>
            </a:pPr>
            <a:r>
              <a:rPr lang="en-US" dirty="0" smtClean="0">
                <a:latin typeface="Arial" pitchFamily="34" charset="0"/>
                <a:ea typeface="ＭＳ Ｐゴシック" pitchFamily="34" charset="-128"/>
                <a:cs typeface="Arial" pitchFamily="34" charset="0"/>
              </a:rPr>
              <a:t>Separate % or weights for content and Professional skills</a:t>
            </a:r>
            <a:endParaRPr lang="en-US" dirty="0" smtClean="0">
              <a:latin typeface="Times" pitchFamily="-107" charset="0"/>
              <a:ea typeface="ＭＳ Ｐゴシック" pitchFamily="34" charset="-128"/>
            </a:endParaRPr>
          </a:p>
          <a:p>
            <a:pPr>
              <a:buFontTx/>
              <a:buNone/>
            </a:pPr>
            <a:endParaRPr lang="en-US" dirty="0" smtClean="0">
              <a:latin typeface="Arial" pitchFamily="34" charset="0"/>
              <a:ea typeface="ＭＳ Ｐゴシック" pitchFamily="34" charset="-128"/>
              <a:cs typeface="Arial" pitchFamily="34" charset="0"/>
            </a:endParaRPr>
          </a:p>
          <a:p>
            <a:pPr>
              <a:buFontTx/>
              <a:buNone/>
            </a:pPr>
            <a:r>
              <a:rPr lang="en-US" dirty="0" smtClean="0">
                <a:latin typeface="Arial" pitchFamily="34" charset="0"/>
                <a:ea typeface="ＭＳ Ｐゴシック" pitchFamily="34" charset="-128"/>
                <a:cs typeface="Arial" pitchFamily="34" charset="0"/>
              </a:rPr>
              <a:t>Make the group grade a percentage of the individual grade.</a:t>
            </a:r>
            <a:endParaRPr lang="en-US" i="1" dirty="0" smtClean="0">
              <a:latin typeface="Arial" pitchFamily="34" charset="0"/>
              <a:ea typeface="ＭＳ Ｐゴシック" pitchFamily="34" charset="-128"/>
              <a:cs typeface="Arial" pitchFamily="34" charset="0"/>
            </a:endParaRPr>
          </a:p>
          <a:p>
            <a:endParaRPr lang="en-US" dirty="0" smtClean="0">
              <a:latin typeface="Times" pitchFamily="-107" charset="0"/>
              <a:ea typeface="ＭＳ Ｐゴシック" pitchFamily="34" charset="-128"/>
            </a:endParaRPr>
          </a:p>
        </p:txBody>
      </p:sp>
      <p:sp>
        <p:nvSpPr>
          <p:cNvPr id="133124" name="Slide Number Placeholder 3"/>
          <p:cNvSpPr>
            <a:spLocks noGrp="1"/>
          </p:cNvSpPr>
          <p:nvPr>
            <p:ph type="sldNum" sz="quarter" idx="5"/>
          </p:nvPr>
        </p:nvSpPr>
        <p:spPr>
          <a:noFill/>
        </p:spPr>
        <p:txBody>
          <a:bodyPr/>
          <a:lstStyle/>
          <a:p>
            <a:fld id="{4CDDAD50-C736-4C05-BF43-93DCE1EF1AF6}" type="slidenum">
              <a:rPr lang="en-US" smtClean="0">
                <a:ea typeface="ＭＳ Ｐゴシック" pitchFamily="34" charset="-128"/>
              </a:rPr>
              <a:pPr/>
              <a:t>61</a:t>
            </a:fld>
            <a:endParaRPr lang="en-US" smtClean="0">
              <a:ea typeface="ＭＳ Ｐゴシック" pitchFamily="34" charset="-128"/>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For Project Videos and Online Project Libraries to get some ideas.</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Rubric section in back of packet….(begins on p. 55)</a:t>
            </a:r>
          </a:p>
          <a:p>
            <a:endParaRPr lang="en-US" dirty="0" smtClean="0">
              <a:latin typeface="Times" pitchFamily="-107" charset="0"/>
              <a:ea typeface="ＭＳ Ｐゴシック" pitchFamily="34" charset="-128"/>
            </a:endParaRPr>
          </a:p>
          <a:p>
            <a:endParaRPr lang="en-US" dirty="0" smtClean="0">
              <a:latin typeface="Times" pitchFamily="-107" charset="0"/>
              <a:ea typeface="ＭＳ Ｐゴシック" pitchFamily="34" charset="-128"/>
            </a:endParaRPr>
          </a:p>
        </p:txBody>
      </p:sp>
      <p:sp>
        <p:nvSpPr>
          <p:cNvPr id="134148" name="Slide Number Placeholder 3"/>
          <p:cNvSpPr>
            <a:spLocks noGrp="1"/>
          </p:cNvSpPr>
          <p:nvPr>
            <p:ph type="sldNum" sz="quarter" idx="5"/>
          </p:nvPr>
        </p:nvSpPr>
        <p:spPr>
          <a:noFill/>
        </p:spPr>
        <p:txBody>
          <a:bodyPr/>
          <a:lstStyle/>
          <a:p>
            <a:fld id="{66BA9F97-D5B7-4D48-A7C1-4B91E160AA9E}" type="slidenum">
              <a:rPr lang="en-US" smtClean="0">
                <a:ea typeface="ＭＳ Ｐゴシック" pitchFamily="34" charset="-128"/>
              </a:rPr>
              <a:pPr/>
              <a:t>62</a:t>
            </a:fld>
            <a:endParaRPr lang="en-US" smtClean="0">
              <a:ea typeface="ＭＳ Ｐゴシック" pitchFamily="34" charset="-128"/>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In your packet, in the resource section you will find many rubrics. </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Starting on p.53</a:t>
            </a:r>
          </a:p>
        </p:txBody>
      </p:sp>
      <p:sp>
        <p:nvSpPr>
          <p:cNvPr id="135172" name="Slide Number Placeholder 3"/>
          <p:cNvSpPr>
            <a:spLocks noGrp="1"/>
          </p:cNvSpPr>
          <p:nvPr>
            <p:ph type="sldNum" sz="quarter" idx="5"/>
          </p:nvPr>
        </p:nvSpPr>
        <p:spPr>
          <a:noFill/>
        </p:spPr>
        <p:txBody>
          <a:bodyPr/>
          <a:lstStyle/>
          <a:p>
            <a:fld id="{5ED2604B-E617-491F-B047-7042B9D0ED31}" type="slidenum">
              <a:rPr lang="en-US" smtClean="0">
                <a:ea typeface="ＭＳ Ｐゴシック" pitchFamily="34" charset="-128"/>
              </a:rPr>
              <a:pPr/>
              <a:t>63</a:t>
            </a:fld>
            <a:endParaRPr lang="en-US" smtClean="0">
              <a:ea typeface="ＭＳ Ｐゴシック" pitchFamily="34" charset="-128"/>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The last two areas of the Project Overview is a place for you to list resources needed and then how you plan to have the students reflect on the project. p.96</a:t>
            </a:r>
          </a:p>
        </p:txBody>
      </p:sp>
      <p:sp>
        <p:nvSpPr>
          <p:cNvPr id="136196" name="Slide Number Placeholder 3"/>
          <p:cNvSpPr>
            <a:spLocks noGrp="1"/>
          </p:cNvSpPr>
          <p:nvPr>
            <p:ph type="sldNum" sz="quarter" idx="5"/>
          </p:nvPr>
        </p:nvSpPr>
        <p:spPr>
          <a:noFill/>
        </p:spPr>
        <p:txBody>
          <a:bodyPr/>
          <a:lstStyle/>
          <a:p>
            <a:fld id="{6551D1B3-C59E-497F-9F69-76C89978C689}" type="slidenum">
              <a:rPr lang="en-US" smtClean="0">
                <a:ea typeface="ＭＳ Ｐゴシック" pitchFamily="34" charset="-128"/>
              </a:rPr>
              <a:pPr/>
              <a:t>65</a:t>
            </a:fld>
            <a:endParaRPr lang="en-US" smtClean="0">
              <a:ea typeface="ＭＳ Ｐゴシック" pitchFamily="34" charset="-128"/>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The last two areas of the Project Overview is a place for you to list resources needed and then how you plan to have the students reflect on the project.p.96</a:t>
            </a:r>
          </a:p>
        </p:txBody>
      </p:sp>
      <p:sp>
        <p:nvSpPr>
          <p:cNvPr id="137220" name="Slide Number Placeholder 3"/>
          <p:cNvSpPr>
            <a:spLocks noGrp="1"/>
          </p:cNvSpPr>
          <p:nvPr>
            <p:ph type="sldNum" sz="quarter" idx="5"/>
          </p:nvPr>
        </p:nvSpPr>
        <p:spPr>
          <a:noFill/>
        </p:spPr>
        <p:txBody>
          <a:bodyPr/>
          <a:lstStyle/>
          <a:p>
            <a:fld id="{6EA9E3CC-B5FC-4142-8839-9489236D20C5}" type="slidenum">
              <a:rPr lang="en-US" smtClean="0">
                <a:ea typeface="ＭＳ Ｐゴシック" pitchFamily="34" charset="-128"/>
              </a:rPr>
              <a:pPr/>
              <a:t>66</a:t>
            </a:fld>
            <a:endParaRPr lang="en-US" smtClean="0">
              <a:ea typeface="ＭＳ Ｐゴシック" pitchFamily="34" charset="-128"/>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a:ln/>
        </p:spPr>
      </p:sp>
      <p:sp>
        <p:nvSpPr>
          <p:cNvPr id="138243" name="Notes Placeholder 2"/>
          <p:cNvSpPr>
            <a:spLocks noGrp="1"/>
          </p:cNvSpPr>
          <p:nvPr>
            <p:ph type="body" idx="1"/>
          </p:nvPr>
        </p:nvSpPr>
        <p:spPr>
          <a:noFill/>
          <a:ln/>
        </p:spPr>
        <p:txBody>
          <a:bodyPr/>
          <a:lstStyle/>
          <a:p>
            <a:r>
              <a:rPr lang="en-US" dirty="0" smtClean="0">
                <a:latin typeface="Times" pitchFamily="-107" charset="0"/>
                <a:ea typeface="ＭＳ Ｐゴシック" pitchFamily="34" charset="-128"/>
              </a:rPr>
              <a:t>Without talking,</a:t>
            </a:r>
            <a:r>
              <a:rPr lang="en-US" baseline="0" dirty="0" smtClean="0">
                <a:latin typeface="Times" pitchFamily="-107" charset="0"/>
                <a:ea typeface="ＭＳ Ｐゴシック" pitchFamily="34" charset="-128"/>
              </a:rPr>
              <a:t> do Museum Walk.</a:t>
            </a:r>
            <a:endParaRPr lang="en-US" dirty="0" smtClean="0">
              <a:latin typeface="Times" pitchFamily="-107" charset="0"/>
              <a:ea typeface="ＭＳ Ｐゴシック" pitchFamily="34" charset="-128"/>
            </a:endParaRP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Have teachers put responses to the prompts on post-it notes. Have them put the post-it notes on the chart paper on their way out the door.</a:t>
            </a:r>
          </a:p>
          <a:p>
            <a:endParaRPr lang="en-US" dirty="0" smtClean="0">
              <a:latin typeface="Times" pitchFamily="-107" charset="0"/>
              <a:ea typeface="ＭＳ Ｐゴシック" pitchFamily="34" charset="-128"/>
            </a:endParaRPr>
          </a:p>
          <a:p>
            <a:r>
              <a:rPr lang="en-US" dirty="0" smtClean="0">
                <a:latin typeface="Times" pitchFamily="-107" charset="0"/>
                <a:ea typeface="ＭＳ Ｐゴシック" pitchFamily="34" charset="-128"/>
              </a:rPr>
              <a:t>(prepare chart paper)</a:t>
            </a:r>
          </a:p>
        </p:txBody>
      </p:sp>
      <p:sp>
        <p:nvSpPr>
          <p:cNvPr id="138244" name="Slide Number Placeholder 3"/>
          <p:cNvSpPr>
            <a:spLocks noGrp="1"/>
          </p:cNvSpPr>
          <p:nvPr>
            <p:ph type="sldNum" sz="quarter" idx="5"/>
          </p:nvPr>
        </p:nvSpPr>
        <p:spPr>
          <a:noFill/>
        </p:spPr>
        <p:txBody>
          <a:bodyPr/>
          <a:lstStyle/>
          <a:p>
            <a:fld id="{066928AC-FDED-4E73-A9D8-F40C84C669CE}" type="slidenum">
              <a:rPr lang="en-US" smtClean="0">
                <a:ea typeface="ＭＳ Ｐゴシック" pitchFamily="34" charset="-128"/>
              </a:rPr>
              <a:pPr/>
              <a:t>67</a:t>
            </a:fld>
            <a:endParaRPr lang="en-US" smtClean="0">
              <a:ea typeface="ＭＳ Ｐゴシック" pitchFamily="34" charset="-128"/>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txBox="1">
            <a:spLocks noGrp="1" noChangeArrowheads="1"/>
          </p:cNvSpPr>
          <p:nvPr/>
        </p:nvSpPr>
        <p:spPr bwMode="auto">
          <a:xfrm>
            <a:off x="3885904" y="8687405"/>
            <a:ext cx="2972097" cy="456595"/>
          </a:xfrm>
          <a:prstGeom prst="rect">
            <a:avLst/>
          </a:prstGeom>
          <a:noFill/>
          <a:ln w="9525">
            <a:noFill/>
            <a:miter lim="800000"/>
            <a:headEnd/>
            <a:tailEnd/>
          </a:ln>
        </p:spPr>
        <p:txBody>
          <a:bodyPr lIns="91430" tIns="45715" rIns="91430" bIns="45715" anchor="b"/>
          <a:lstStyle/>
          <a:p>
            <a:pPr algn="r" eaLnBrk="0" hangingPunct="0"/>
            <a:fld id="{D36DF8CA-FDCB-4371-8427-5A1CE838B57D}" type="slidenum">
              <a:rPr lang="en-US" sz="1300" b="0">
                <a:latin typeface="Times" pitchFamily="-107" charset="0"/>
              </a:rPr>
              <a:pPr algn="r" eaLnBrk="0" hangingPunct="0"/>
              <a:t>68</a:t>
            </a:fld>
            <a:endParaRPr lang="en-US" sz="1300" b="0" dirty="0">
              <a:latin typeface="Times" pitchFamily="-107"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noFill/>
          <a:ln/>
        </p:spPr>
        <p:txBody>
          <a:bodyPr/>
          <a:lstStyle/>
          <a:p>
            <a:pPr eaLnBrk="1" hangingPunct="1"/>
            <a:r>
              <a:rPr lang="en-US" b="1" dirty="0" smtClean="0">
                <a:latin typeface="Times" pitchFamily="-107" charset="0"/>
              </a:rPr>
              <a:t>WORKSHOP DAY TWO</a:t>
            </a:r>
          </a:p>
          <a:p>
            <a:pPr eaLnBrk="1" hangingPunct="1"/>
            <a:endParaRPr lang="en-US" dirty="0" smtClean="0">
              <a:latin typeface="Times" pitchFamily="-107" charset="0"/>
            </a:endParaRPr>
          </a:p>
          <a:p>
            <a:pPr eaLnBrk="1" hangingPunct="1"/>
            <a:r>
              <a:rPr lang="en-US" dirty="0" smtClean="0">
                <a:latin typeface="Times" pitchFamily="-107" charset="0"/>
              </a:rPr>
              <a:t>First, let’s review what we did yesterday.</a:t>
            </a:r>
          </a:p>
          <a:p>
            <a:pPr eaLnBrk="1" hangingPunct="1"/>
            <a:endParaRPr lang="en-US" dirty="0" smtClean="0">
              <a:latin typeface="Times" pitchFamily="-107" charset="0"/>
            </a:endParaRPr>
          </a:p>
          <a:p>
            <a:pPr eaLnBrk="1" hangingPunct="1"/>
            <a:r>
              <a:rPr lang="en-US" dirty="0" smtClean="0">
                <a:latin typeface="Times" pitchFamily="-107" charset="0"/>
              </a:rPr>
              <a:t>Now, let’s talk about how to manage a project.</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5904" y="8687405"/>
            <a:ext cx="2972097" cy="456595"/>
          </a:xfrm>
          <a:prstGeom prst="rect">
            <a:avLst/>
          </a:prstGeom>
          <a:noFill/>
          <a:ln w="9525">
            <a:noFill/>
            <a:miter lim="800000"/>
            <a:headEnd/>
            <a:tailEnd/>
          </a:ln>
        </p:spPr>
        <p:txBody>
          <a:bodyPr lIns="91430" tIns="45715" rIns="91430" bIns="45715" anchor="b"/>
          <a:lstStyle/>
          <a:p>
            <a:pPr algn="r" eaLnBrk="0" hangingPunct="0"/>
            <a:fld id="{7E3B5FAE-AAA3-40DA-A25F-88549CC2EE50}" type="slidenum">
              <a:rPr lang="en-US" sz="1300" b="0">
                <a:latin typeface="Times" pitchFamily="-107" charset="0"/>
              </a:rPr>
              <a:pPr algn="r" eaLnBrk="0" hangingPunct="0"/>
              <a:t>69</a:t>
            </a:fld>
            <a:endParaRPr lang="en-US" sz="1300" b="0" dirty="0">
              <a:latin typeface="Times" pitchFamily="-107"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ln/>
        </p:spPr>
        <p:txBody>
          <a:bodyPr/>
          <a:lstStyle/>
          <a:p>
            <a:pPr eaLnBrk="1" hangingPunct="1"/>
            <a:r>
              <a:rPr lang="en-US" dirty="0" smtClean="0">
                <a:latin typeface="Times" pitchFamily="-107" charset="0"/>
              </a:rPr>
              <a:t>This one of BIE’s Project Planning Forms (p.97-98): the “</a:t>
            </a:r>
            <a:r>
              <a:rPr lang="en-US" i="1" dirty="0" smtClean="0">
                <a:latin typeface="Times" pitchFamily="-107" charset="0"/>
              </a:rPr>
              <a:t>Teaching and Learning Guide</a:t>
            </a:r>
            <a:r>
              <a:rPr lang="en-US" dirty="0" smtClean="0">
                <a:latin typeface="Times" pitchFamily="-107" charset="0"/>
              </a:rPr>
              <a:t>.”  It helps you plan lessons and arrange resources to support students in successfully completing project tasks.</a:t>
            </a:r>
          </a:p>
          <a:p>
            <a:pPr eaLnBrk="1" hangingPunct="1"/>
            <a:endParaRPr lang="en-US" dirty="0" smtClean="0">
              <a:latin typeface="Times" pitchFamily="-107" charset="0"/>
            </a:endParaRPr>
          </a:p>
          <a:p>
            <a:pPr eaLnBrk="1" hangingPunct="1"/>
            <a:r>
              <a:rPr lang="en-US" dirty="0" smtClean="0">
                <a:latin typeface="Times" pitchFamily="-107" charset="0"/>
              </a:rPr>
              <a:t>On the left you list the knowledge and skills students will need in order to do the tasks required in the project.</a:t>
            </a:r>
          </a:p>
          <a:p>
            <a:pPr eaLnBrk="1" hangingPunct="1"/>
            <a:endParaRPr lang="en-US" dirty="0" smtClean="0">
              <a:latin typeface="Times" pitchFamily="-107" charset="0"/>
            </a:endParaRPr>
          </a:p>
          <a:p>
            <a:pPr eaLnBrk="1" hangingPunct="1"/>
            <a:r>
              <a:rPr lang="en-US" dirty="0" smtClean="0">
                <a:latin typeface="Times" pitchFamily="-107" charset="0"/>
              </a:rPr>
              <a:t>On the right is a corresponding list of the ways you’re going to provide students with the knowledge and skills they need. </a:t>
            </a:r>
          </a:p>
          <a:p>
            <a:pPr eaLnBrk="1" hangingPunct="1"/>
            <a:r>
              <a:rPr lang="en-US" dirty="0" smtClean="0">
                <a:latin typeface="Times" pitchFamily="-107" charset="0"/>
              </a:rPr>
              <a:t>This is another example of backward planning, or in other words “unpacking” the tasks and products to determine what it takes to complete them.</a:t>
            </a:r>
          </a:p>
          <a:p>
            <a:pPr eaLnBrk="1" hangingPunct="1"/>
            <a:endParaRPr lang="en-US" dirty="0" smtClean="0">
              <a:latin typeface="Times" pitchFamily="-107" charset="0"/>
            </a:endParaRPr>
          </a:p>
          <a:p>
            <a:pPr eaLnBrk="1" hangingPunct="1"/>
            <a:r>
              <a:rPr lang="en-US" dirty="0" smtClean="0">
                <a:latin typeface="Times" pitchFamily="-107" charset="0"/>
              </a:rPr>
              <a:t>***If you are very thorough in this step – the calendar will be a breeze in the next step.****</a:t>
            </a:r>
          </a:p>
          <a:p>
            <a:pPr eaLnBrk="1" hangingPunct="1"/>
            <a:endParaRPr lang="en-US" dirty="0" smtClean="0">
              <a:latin typeface="Times" pitchFamily="-107" charset="0"/>
            </a:endParaRPr>
          </a:p>
          <a:p>
            <a:pPr eaLnBrk="1" hangingPunct="1"/>
            <a:endParaRPr lang="en-US" dirty="0" smtClean="0">
              <a:latin typeface="Times" pitchFamily="-107" charset="0"/>
            </a:endParaRPr>
          </a:p>
          <a:p>
            <a:pPr eaLnBrk="1" hangingPunct="1"/>
            <a:endParaRPr lang="en-US" dirty="0" smtClean="0">
              <a:latin typeface="Times" pitchFamily="-107"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r>
              <a:rPr lang="en-US" smtClean="0">
                <a:latin typeface="Times" pitchFamily="-107" charset="0"/>
              </a:rPr>
              <a:t>Give 30 minutes to research</a:t>
            </a:r>
          </a:p>
        </p:txBody>
      </p:sp>
      <p:sp>
        <p:nvSpPr>
          <p:cNvPr id="21508" name="Slide Number Placeholder 3"/>
          <p:cNvSpPr>
            <a:spLocks noGrp="1"/>
          </p:cNvSpPr>
          <p:nvPr>
            <p:ph type="sldNum" sz="quarter" idx="5"/>
          </p:nvPr>
        </p:nvSpPr>
        <p:spPr>
          <a:noFill/>
        </p:spPr>
        <p:txBody>
          <a:bodyPr/>
          <a:lstStyle/>
          <a:p>
            <a:fld id="{087EF282-D100-405A-9D51-ABA0DAA0806A}" type="slidenum">
              <a:rPr lang="en-US" smtClean="0">
                <a:ea typeface="ＭＳ Ｐゴシック" pitchFamily="34" charset="-128"/>
              </a:rPr>
              <a:pPr/>
              <a:t>70</a:t>
            </a:fld>
            <a:endParaRPr lang="en-US" smtClean="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xfrm>
            <a:off x="686421" y="4344025"/>
            <a:ext cx="5485158" cy="4112926"/>
          </a:xfrm>
          <a:noFill/>
          <a:ln/>
        </p:spPr>
        <p:txBody>
          <a:bodyPr/>
          <a:lstStyle/>
          <a:p>
            <a:pPr marL="214967" indent="-214967"/>
            <a:r>
              <a:rPr lang="en-US" dirty="0" smtClean="0">
                <a:latin typeface="Arial" pitchFamily="34" charset="0"/>
                <a:ea typeface="ＭＳ Ｐゴシック" pitchFamily="34" charset="-128"/>
                <a:cs typeface="Arial" pitchFamily="34" charset="0"/>
              </a:rPr>
              <a:t>Teachers have a lot to cover in a unit, a course, a year. PBL might sound like slowing down, wasting precious time.</a:t>
            </a:r>
          </a:p>
          <a:p>
            <a:pPr marL="214967" indent="-214967"/>
            <a:r>
              <a:rPr lang="en-US" dirty="0" smtClean="0">
                <a:latin typeface="Arial" pitchFamily="34" charset="0"/>
                <a:ea typeface="ＭＳ Ｐゴシック" pitchFamily="34" charset="-128"/>
                <a:cs typeface="Arial" pitchFamily="34" charset="0"/>
              </a:rPr>
              <a:t>Three thoughts in response to this:</a:t>
            </a:r>
          </a:p>
          <a:p>
            <a:pPr marL="214967" indent="-214967">
              <a:buFont typeface="Wingdings" pitchFamily="2" charset="2"/>
              <a:buAutoNum type="arabicPeriod"/>
            </a:pPr>
            <a:r>
              <a:rPr lang="en-US" dirty="0" smtClean="0">
                <a:latin typeface="Arial" pitchFamily="34" charset="0"/>
                <a:ea typeface="ＭＳ Ｐゴシック" pitchFamily="34" charset="-128"/>
                <a:cs typeface="Arial" pitchFamily="34" charset="0"/>
              </a:rPr>
              <a:t>“Covering” content isn’t </a:t>
            </a:r>
            <a:r>
              <a:rPr lang="en-US" i="1" dirty="0" smtClean="0">
                <a:latin typeface="Arial" pitchFamily="34" charset="0"/>
                <a:ea typeface="ＭＳ Ｐゴシック" pitchFamily="34" charset="-128"/>
                <a:cs typeface="Arial" pitchFamily="34" charset="0"/>
              </a:rPr>
              <a:t>teaching</a:t>
            </a:r>
            <a:r>
              <a:rPr lang="en-US" dirty="0" smtClean="0">
                <a:latin typeface="Arial" pitchFamily="34" charset="0"/>
                <a:ea typeface="ＭＳ Ｐゴシック" pitchFamily="34" charset="-128"/>
                <a:cs typeface="Arial" pitchFamily="34" charset="0"/>
              </a:rPr>
              <a:t>. </a:t>
            </a:r>
          </a:p>
          <a:p>
            <a:pPr marL="672167" lvl="1" indent="-214967">
              <a:buFont typeface="Wingdings" pitchFamily="2" charset="2"/>
              <a:buNone/>
            </a:pPr>
            <a:r>
              <a:rPr lang="en-US" dirty="0" smtClean="0">
                <a:latin typeface="Arial" pitchFamily="34" charset="0"/>
                <a:ea typeface="ＭＳ Ｐゴシック" pitchFamily="34" charset="-128"/>
                <a:cs typeface="Arial" pitchFamily="34" charset="0"/>
              </a:rPr>
              <a:t>- PBL allows students to really learn something well, by digging deep into a topic and reaching a deep understanding of concepts.</a:t>
            </a:r>
          </a:p>
          <a:p>
            <a:pPr marL="214967" indent="-214967">
              <a:buFont typeface="Wingdings" pitchFamily="2" charset="2"/>
              <a:buAutoNum type="arabicPeriod"/>
            </a:pPr>
            <a:r>
              <a:rPr lang="en-US" dirty="0" smtClean="0">
                <a:latin typeface="Arial" pitchFamily="34" charset="0"/>
                <a:ea typeface="ＭＳ Ｐゴシック" pitchFamily="34" charset="-128"/>
                <a:cs typeface="Arial" pitchFamily="34" charset="0"/>
              </a:rPr>
              <a:t> Projects can be designed to include a lot of important content and skills. </a:t>
            </a:r>
          </a:p>
          <a:p>
            <a:pPr marL="672167" lvl="1" indent="-214967">
              <a:buFont typeface="Wingdings" pitchFamily="2" charset="2"/>
              <a:buNone/>
            </a:pPr>
            <a:r>
              <a:rPr lang="en-US" dirty="0" smtClean="0">
                <a:latin typeface="Arial" pitchFamily="34" charset="0"/>
                <a:ea typeface="ＭＳ Ｐゴシック" pitchFamily="34" charset="-128"/>
                <a:cs typeface="Arial" pitchFamily="34" charset="0"/>
              </a:rPr>
              <a:t>-</a:t>
            </a:r>
            <a:r>
              <a:rPr lang="en-US" baseline="0" dirty="0" smtClean="0">
                <a:latin typeface="Arial" pitchFamily="34" charset="0"/>
                <a:ea typeface="ＭＳ Ｐゴシック" pitchFamily="34" charset="-128"/>
                <a:cs typeface="Arial" pitchFamily="34" charset="0"/>
              </a:rPr>
              <a:t> </a:t>
            </a:r>
            <a:r>
              <a:rPr lang="en-US" dirty="0" smtClean="0">
                <a:latin typeface="Arial" pitchFamily="34" charset="0"/>
                <a:ea typeface="ＭＳ Ｐゴシック" pitchFamily="34" charset="-128"/>
                <a:cs typeface="Arial" pitchFamily="34" charset="0"/>
              </a:rPr>
              <a:t>the more experience you have with PBL, the more you’ll be able to manage the time in a project efficiently and feel like it was time well spent.</a:t>
            </a:r>
          </a:p>
          <a:p>
            <a:pPr marL="214967" indent="-214967">
              <a:buFont typeface="Wingdings" pitchFamily="2" charset="2"/>
              <a:buAutoNum type="arabicPeriod"/>
            </a:pPr>
            <a:r>
              <a:rPr lang="en-US" dirty="0" smtClean="0">
                <a:latin typeface="Arial" pitchFamily="34" charset="0"/>
                <a:ea typeface="ＭＳ Ｐゴシック" pitchFamily="34" charset="-128"/>
                <a:cs typeface="Arial" pitchFamily="34" charset="0"/>
              </a:rPr>
              <a:t> You don’t have to do projects all the time. </a:t>
            </a:r>
          </a:p>
          <a:p>
            <a:pPr marL="672167" lvl="1" indent="-214967">
              <a:buFont typeface="Wingdings" pitchFamily="2" charset="2"/>
              <a:buNone/>
            </a:pPr>
            <a:r>
              <a:rPr lang="en-US" dirty="0" smtClean="0">
                <a:latin typeface="Arial" pitchFamily="34" charset="0"/>
                <a:ea typeface="ＭＳ Ｐゴシック" pitchFamily="34" charset="-128"/>
                <a:cs typeface="Arial" pitchFamily="34" charset="0"/>
              </a:rPr>
              <a:t>- Some material in your class can be taught – not “covered” - in other ways.</a:t>
            </a:r>
          </a:p>
          <a:p>
            <a:pPr marL="214967" indent="-214967">
              <a:buFont typeface="Wingdings" pitchFamily="2" charset="2"/>
              <a:buAutoNum type="arabicPeriod"/>
            </a:pPr>
            <a:endParaRPr lang="en-US" dirty="0" smtClean="0">
              <a:latin typeface="Arial" pitchFamily="34" charset="0"/>
              <a:ea typeface="ＭＳ Ｐゴシック" pitchFamily="34" charset="-128"/>
              <a:cs typeface="Arial" pitchFamily="34" charset="0"/>
            </a:endParaRPr>
          </a:p>
          <a:p>
            <a:pPr marL="214967" indent="-214967"/>
            <a:endParaRPr lang="en-US" dirty="0" smtClean="0">
              <a:latin typeface="Arial" pitchFamily="34" charset="0"/>
              <a:ea typeface="ＭＳ Ｐゴシック" pitchFamily="34" charset="-128"/>
              <a:cs typeface="Arial" pitchFamily="34" charset="0"/>
            </a:endParaRPr>
          </a:p>
          <a:p>
            <a:pPr marL="214967" indent="-214967"/>
            <a:r>
              <a:rPr lang="en-US" dirty="0" smtClean="0">
                <a:latin typeface="Arial" pitchFamily="34" charset="0"/>
                <a:ea typeface="ＭＳ Ｐゴシック" pitchFamily="34" charset="-128"/>
                <a:cs typeface="Arial" pitchFamily="34" charset="0"/>
              </a:rPr>
              <a:t>What’s new?!  </a:t>
            </a:r>
          </a:p>
          <a:p>
            <a:pPr marL="214967" indent="-214967"/>
            <a:r>
              <a:rPr lang="en-US" dirty="0" smtClean="0">
                <a:latin typeface="Arial" pitchFamily="34" charset="0"/>
                <a:ea typeface="ＭＳ Ｐゴシック" pitchFamily="34" charset="-128"/>
                <a:cs typeface="Arial" pitchFamily="34" charset="0"/>
              </a:rPr>
              <a:t>	-The one good thing about standardized test is that they can’t test for everything.  </a:t>
            </a:r>
          </a:p>
          <a:p>
            <a:pPr marL="214967" indent="-214967"/>
            <a:r>
              <a:rPr lang="en-US" dirty="0" smtClean="0">
                <a:latin typeface="Arial" pitchFamily="34" charset="0"/>
                <a:ea typeface="ＭＳ Ｐゴシック" pitchFamily="34" charset="-128"/>
                <a:cs typeface="Arial" pitchFamily="34" charset="0"/>
              </a:rPr>
              <a:t>	- Go deep in the 70-80% always covered.  </a:t>
            </a:r>
          </a:p>
          <a:p>
            <a:pPr marL="214967" indent="-214967"/>
            <a:r>
              <a:rPr lang="en-US" dirty="0" smtClean="0">
                <a:latin typeface="Arial" pitchFamily="34" charset="0"/>
                <a:ea typeface="ＭＳ Ｐゴシック" pitchFamily="34" charset="-128"/>
                <a:cs typeface="Arial" pitchFamily="34" charset="0"/>
              </a:rPr>
              <a:t>	- Depth over breadth.  </a:t>
            </a:r>
          </a:p>
          <a:p>
            <a:pPr marL="214967" indent="-214967"/>
            <a:r>
              <a:rPr lang="en-US" dirty="0" smtClean="0">
                <a:latin typeface="Arial" pitchFamily="34" charset="0"/>
                <a:ea typeface="ＭＳ Ｐゴシック" pitchFamily="34" charset="-128"/>
                <a:cs typeface="Arial" pitchFamily="34" charset="0"/>
              </a:rPr>
              <a:t>	-</a:t>
            </a:r>
            <a:r>
              <a:rPr lang="en-US" baseline="0" dirty="0" smtClean="0">
                <a:latin typeface="Arial" pitchFamily="34" charset="0"/>
                <a:ea typeface="ＭＳ Ｐゴシック" pitchFamily="34" charset="-128"/>
                <a:cs typeface="Arial" pitchFamily="34" charset="0"/>
              </a:rPr>
              <a:t> </a:t>
            </a:r>
            <a:r>
              <a:rPr lang="en-US" dirty="0" smtClean="0">
                <a:latin typeface="Arial" pitchFamily="34" charset="0"/>
                <a:ea typeface="ＭＳ Ｐゴシック" pitchFamily="34" charset="-128"/>
                <a:cs typeface="Arial" pitchFamily="34" charset="0"/>
              </a:rPr>
              <a:t>Determine Power Standards.  </a:t>
            </a:r>
          </a:p>
          <a:p>
            <a:pPr marL="214967" indent="-214967"/>
            <a:r>
              <a:rPr lang="en-US" dirty="0" smtClean="0">
                <a:latin typeface="Arial" pitchFamily="34" charset="0"/>
                <a:ea typeface="ＭＳ Ｐゴシック" pitchFamily="34" charset="-128"/>
                <a:cs typeface="Arial" pitchFamily="34" charset="0"/>
              </a:rPr>
              <a:t>	- Retention Improves.</a:t>
            </a:r>
            <a:endParaRPr lang="en-US" dirty="0" smtClean="0">
              <a:latin typeface="Arial" pitchFamily="34" charset="0"/>
              <a:ea typeface="ＭＳ Ｐゴシック" pitchFamily="34" charset="-128"/>
            </a:endParaRPr>
          </a:p>
          <a:p>
            <a:pPr marL="214967" indent="-214967"/>
            <a:endParaRPr lang="en-US" dirty="0" smtClean="0">
              <a:latin typeface="Times" pitchFamily="-107" charset="0"/>
              <a:ea typeface="ＭＳ Ｐゴシック" pitchFamily="34" charset="-128"/>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r>
              <a:rPr lang="en-US" smtClean="0">
                <a:latin typeface="Times" pitchFamily="-107" charset="0"/>
              </a:rPr>
              <a:t>p. 99-100</a:t>
            </a:r>
          </a:p>
        </p:txBody>
      </p:sp>
      <p:sp>
        <p:nvSpPr>
          <p:cNvPr id="23556" name="Slide Number Placeholder 3"/>
          <p:cNvSpPr>
            <a:spLocks noGrp="1"/>
          </p:cNvSpPr>
          <p:nvPr>
            <p:ph type="sldNum" sz="quarter" idx="5"/>
          </p:nvPr>
        </p:nvSpPr>
        <p:spPr>
          <a:noFill/>
        </p:spPr>
        <p:txBody>
          <a:bodyPr/>
          <a:lstStyle/>
          <a:p>
            <a:fld id="{5806FEE7-0079-4477-89A1-043F57FC563D}" type="slidenum">
              <a:rPr lang="en-US" smtClean="0">
                <a:ea typeface="ＭＳ Ｐゴシック" pitchFamily="34" charset="-128"/>
              </a:rPr>
              <a:pPr/>
              <a:t>71</a:t>
            </a:fld>
            <a:endParaRPr lang="en-US" smtClean="0">
              <a:ea typeface="ＭＳ Ｐゴシック" pitchFamily="34" charset="-128"/>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txBox="1">
            <a:spLocks noGrp="1" noChangeArrowheads="1"/>
          </p:cNvSpPr>
          <p:nvPr/>
        </p:nvSpPr>
        <p:spPr bwMode="auto">
          <a:xfrm>
            <a:off x="3885904" y="8687405"/>
            <a:ext cx="2972097" cy="456595"/>
          </a:xfrm>
          <a:prstGeom prst="rect">
            <a:avLst/>
          </a:prstGeom>
          <a:noFill/>
          <a:ln w="9525">
            <a:noFill/>
            <a:miter lim="800000"/>
            <a:headEnd/>
            <a:tailEnd/>
          </a:ln>
        </p:spPr>
        <p:txBody>
          <a:bodyPr lIns="91430" tIns="45715" rIns="91430" bIns="45715" anchor="b"/>
          <a:lstStyle/>
          <a:p>
            <a:pPr algn="r" eaLnBrk="0" hangingPunct="0"/>
            <a:fld id="{B5117826-928C-4A4C-B912-E4C0C5A361E5}" type="slidenum">
              <a:rPr lang="en-US" sz="1300" b="0">
                <a:latin typeface="Times" pitchFamily="-107" charset="0"/>
              </a:rPr>
              <a:pPr algn="r" eaLnBrk="0" hangingPunct="0"/>
              <a:t>72</a:t>
            </a:fld>
            <a:endParaRPr lang="en-US" sz="1300" b="0" dirty="0">
              <a:latin typeface="Times" pitchFamily="-107" charset="0"/>
            </a:endParaRPr>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ln/>
        </p:spPr>
        <p:txBody>
          <a:bodyPr/>
          <a:lstStyle/>
          <a:p>
            <a:pPr eaLnBrk="1" hangingPunct="1"/>
            <a:r>
              <a:rPr lang="en-US" dirty="0" smtClean="0">
                <a:latin typeface="Times" pitchFamily="-107" charset="0"/>
              </a:rPr>
              <a:t>Here is another of BIE’s project planning forms, a Project Calendar.</a:t>
            </a:r>
          </a:p>
          <a:p>
            <a:pPr eaLnBrk="1" hangingPunct="1"/>
            <a:r>
              <a:rPr lang="en-US" dirty="0" smtClean="0">
                <a:latin typeface="Times" pitchFamily="-107" charset="0"/>
              </a:rPr>
              <a:t>This is a completed example (from the </a:t>
            </a:r>
            <a:r>
              <a:rPr lang="en-US" i="1" dirty="0" smtClean="0">
                <a:latin typeface="Times" pitchFamily="-107" charset="0"/>
              </a:rPr>
              <a:t>PBL Starter Kit</a:t>
            </a:r>
            <a:r>
              <a:rPr lang="en-US" dirty="0" smtClean="0">
                <a:latin typeface="Times" pitchFamily="-107" charset="0"/>
              </a:rPr>
              <a:t>): </a:t>
            </a:r>
          </a:p>
          <a:p>
            <a:pPr eaLnBrk="1" hangingPunct="1">
              <a:buFontTx/>
              <a:buChar char="•"/>
            </a:pPr>
            <a:r>
              <a:rPr lang="en-US" dirty="0" smtClean="0">
                <a:latin typeface="Times" pitchFamily="-107" charset="0"/>
              </a:rPr>
              <a:t>This shows 2 wks of a 9 week long project.</a:t>
            </a:r>
          </a:p>
          <a:p>
            <a:pPr eaLnBrk="1" hangingPunct="1">
              <a:buFontTx/>
              <a:buChar char="•"/>
            </a:pPr>
            <a:r>
              <a:rPr lang="en-US" dirty="0" smtClean="0">
                <a:latin typeface="Times" pitchFamily="-107" charset="0"/>
              </a:rPr>
              <a:t>Note formative assessment mix of content and collaboration skills</a:t>
            </a:r>
          </a:p>
          <a:p>
            <a:pPr eaLnBrk="1" hangingPunct="1">
              <a:buFontTx/>
              <a:buChar char="•"/>
            </a:pPr>
            <a:r>
              <a:rPr lang="en-US" dirty="0" smtClean="0">
                <a:latin typeface="Times" pitchFamily="-107" charset="0"/>
              </a:rPr>
              <a:t>Note checkpoints with deadlines for work in progress and practice presentation time</a:t>
            </a:r>
          </a:p>
          <a:p>
            <a:pPr eaLnBrk="1" hangingPunct="1"/>
            <a:endParaRPr lang="en-US" dirty="0" smtClean="0">
              <a:latin typeface="Times" pitchFamily="-107"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txBox="1">
            <a:spLocks noGrp="1" noChangeArrowheads="1"/>
          </p:cNvSpPr>
          <p:nvPr/>
        </p:nvSpPr>
        <p:spPr bwMode="auto">
          <a:xfrm>
            <a:off x="3885904" y="8687405"/>
            <a:ext cx="2972097" cy="456595"/>
          </a:xfrm>
          <a:prstGeom prst="rect">
            <a:avLst/>
          </a:prstGeom>
          <a:noFill/>
          <a:ln w="9525">
            <a:noFill/>
            <a:miter lim="800000"/>
            <a:headEnd/>
            <a:tailEnd/>
          </a:ln>
        </p:spPr>
        <p:txBody>
          <a:bodyPr lIns="91416" tIns="45709" rIns="91416" bIns="45709" anchor="b"/>
          <a:lstStyle/>
          <a:p>
            <a:pPr algn="r" eaLnBrk="0" hangingPunct="0"/>
            <a:fld id="{D58B39CB-3A12-4BFE-8AE0-012B62D0F04B}" type="slidenum">
              <a:rPr lang="en-US" sz="1300" b="0">
                <a:latin typeface="Times" pitchFamily="-107" charset="0"/>
              </a:rPr>
              <a:pPr algn="r" eaLnBrk="0" hangingPunct="0"/>
              <a:t>73</a:t>
            </a:fld>
            <a:endParaRPr lang="en-US" sz="1300" b="0" dirty="0">
              <a:latin typeface="Times" pitchFamily="-107" charset="0"/>
            </a:endParaRPr>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r>
              <a:rPr lang="en-US" dirty="0" smtClean="0">
                <a:latin typeface="Times" pitchFamily="-107" charset="0"/>
              </a:rPr>
              <a:t>Go</a:t>
            </a:r>
            <a:r>
              <a:rPr lang="en-US" baseline="0" dirty="0" smtClean="0">
                <a:latin typeface="Times" pitchFamily="-107" charset="0"/>
              </a:rPr>
              <a:t> over questions charted on first day to make sure all are answered.</a:t>
            </a:r>
            <a:endParaRPr lang="en-US" dirty="0" smtClean="0">
              <a:latin typeface="Times" pitchFamily="-107"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 are the themes chosen by the cluster schools.</a:t>
            </a:r>
          </a:p>
          <a:p>
            <a:endParaRPr lang="en-US" dirty="0" smtClean="0"/>
          </a:p>
          <a:p>
            <a:r>
              <a:rPr lang="en-US" dirty="0" smtClean="0"/>
              <a:t>Make a point that next summer, all three schools will do PBL unit development together to ensure </a:t>
            </a:r>
            <a:r>
              <a:rPr lang="en-US" smtClean="0"/>
              <a:t>vertical integration.</a:t>
            </a:r>
            <a:endParaRPr lang="en-US" dirty="0"/>
          </a:p>
        </p:txBody>
      </p:sp>
      <p:sp>
        <p:nvSpPr>
          <p:cNvPr id="4" name="Slide Number Placeholder 3"/>
          <p:cNvSpPr>
            <a:spLocks noGrp="1"/>
          </p:cNvSpPr>
          <p:nvPr>
            <p:ph type="sldNum" sz="quarter" idx="10"/>
          </p:nvPr>
        </p:nvSpPr>
        <p:spPr/>
        <p:txBody>
          <a:bodyPr/>
          <a:lstStyle/>
          <a:p>
            <a:pPr>
              <a:defRPr/>
            </a:pPr>
            <a:fld id="{3C63C4F5-D345-4262-A897-F1EDBE34190F}" type="slidenum">
              <a:rPr lang="en-US" smtClean="0"/>
              <a:pPr>
                <a:defRPr/>
              </a:pPr>
              <a:t>74</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xfrm>
            <a:off x="686421" y="4344025"/>
            <a:ext cx="5485158" cy="4112926"/>
          </a:xfrm>
          <a:noFill/>
          <a:ln/>
        </p:spPr>
        <p:txBody>
          <a:bodyPr/>
          <a:lstStyle/>
          <a:p>
            <a:pPr>
              <a:buFont typeface="Wingdings" pitchFamily="2" charset="2"/>
              <a:buNone/>
            </a:pPr>
            <a:r>
              <a:rPr lang="en-US" smtClean="0">
                <a:latin typeface="Arial" pitchFamily="34" charset="0"/>
                <a:ea typeface="ＭＳ Ｐゴシック" pitchFamily="34" charset="-128"/>
                <a:cs typeface="Arial" pitchFamily="34" charset="0"/>
              </a:rPr>
              <a:t>Sometimes when you visit a classroom involved in a project, it can look and sound very different from a traditional classroom.</a:t>
            </a:r>
          </a:p>
          <a:p>
            <a:pPr>
              <a:buFont typeface="Wingdings" pitchFamily="2" charset="2"/>
              <a:buNone/>
            </a:pPr>
            <a:r>
              <a:rPr lang="en-US" smtClean="0">
                <a:latin typeface="Arial" pitchFamily="34" charset="0"/>
                <a:ea typeface="ＭＳ Ｐゴシック" pitchFamily="34" charset="-128"/>
                <a:cs typeface="Arial" pitchFamily="34" charset="0"/>
              </a:rPr>
              <a:t>It can be noisy and active, but it’s productive. Like a workplace.</a:t>
            </a:r>
          </a:p>
          <a:p>
            <a:pPr>
              <a:buFont typeface="Wingdings" pitchFamily="2" charset="2"/>
              <a:buNone/>
            </a:pPr>
            <a:r>
              <a:rPr lang="en-US" smtClean="0">
                <a:latin typeface="Arial" pitchFamily="34" charset="0"/>
                <a:ea typeface="ＭＳ Ｐゴシック" pitchFamily="34" charset="-128"/>
                <a:cs typeface="Arial" pitchFamily="34" charset="0"/>
              </a:rPr>
              <a:t>But it does require good management skills on the part of the teacher.</a:t>
            </a:r>
            <a:endParaRPr lang="en-US" smtClean="0">
              <a:latin typeface="Arial" pitchFamily="34" charset="0"/>
              <a:ea typeface="ＭＳ Ｐゴシック" pitchFamily="34" charset="-128"/>
            </a:endParaRPr>
          </a:p>
          <a:p>
            <a:endParaRPr lang="en-US" smtClean="0">
              <a:latin typeface="Times" pitchFamily="-107"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xfrm>
            <a:off x="686421" y="4344025"/>
            <a:ext cx="5485158" cy="4112926"/>
          </a:xfrm>
          <a:noFill/>
          <a:ln/>
        </p:spPr>
        <p:txBody>
          <a:bodyPr/>
          <a:lstStyle/>
          <a:p>
            <a:pPr>
              <a:buFont typeface="Wingdings" pitchFamily="2" charset="2"/>
              <a:buNone/>
            </a:pPr>
            <a:r>
              <a:rPr lang="en-US" dirty="0" smtClean="0">
                <a:latin typeface="Arial" pitchFamily="34" charset="0"/>
                <a:ea typeface="ＭＳ Ｐゴシック" pitchFamily="34" charset="-128"/>
                <a:cs typeface="Arial" pitchFamily="34" charset="0"/>
              </a:rPr>
              <a:t>This is a big concern when projects are done in teams. </a:t>
            </a:r>
          </a:p>
          <a:p>
            <a:pPr>
              <a:buFont typeface="Wingdings" pitchFamily="2" charset="2"/>
              <a:buNone/>
            </a:pPr>
            <a:r>
              <a:rPr lang="en-US" dirty="0" smtClean="0">
                <a:latin typeface="Arial" pitchFamily="34" charset="0"/>
                <a:ea typeface="ＭＳ Ｐゴシック" pitchFamily="34" charset="-128"/>
                <a:cs typeface="Arial" pitchFamily="34" charset="0"/>
              </a:rPr>
              <a:t>Products may be created by a team effort.</a:t>
            </a:r>
          </a:p>
          <a:p>
            <a:pPr>
              <a:buFont typeface="Wingdings" pitchFamily="2" charset="2"/>
              <a:buNone/>
            </a:pPr>
            <a:r>
              <a:rPr lang="en-US" dirty="0" smtClean="0">
                <a:latin typeface="Arial" pitchFamily="34" charset="0"/>
                <a:ea typeface="ＭＳ Ｐゴシック" pitchFamily="34" charset="-128"/>
                <a:cs typeface="Arial" pitchFamily="34" charset="0"/>
              </a:rPr>
              <a:t>Sometime students freeload, and one or two do all the work.</a:t>
            </a:r>
          </a:p>
          <a:p>
            <a:pPr>
              <a:buFont typeface="Wingdings" pitchFamily="2" charset="2"/>
              <a:buNone/>
            </a:pPr>
            <a:r>
              <a:rPr lang="en-US" dirty="0" smtClean="0">
                <a:latin typeface="Arial" pitchFamily="34" charset="0"/>
                <a:ea typeface="ＭＳ Ｐゴシック" pitchFamily="34" charset="-128"/>
                <a:cs typeface="Arial" pitchFamily="34" charset="0"/>
              </a:rPr>
              <a:t>In PBL, you DO have to make sure individuals are accountable for learning and contributing to a team effort.</a:t>
            </a:r>
          </a:p>
          <a:p>
            <a:pPr>
              <a:buFont typeface="Wingdings" pitchFamily="2" charset="2"/>
              <a:buNone/>
            </a:pPr>
            <a:r>
              <a:rPr lang="en-US" dirty="0" smtClean="0">
                <a:latin typeface="Arial" pitchFamily="34" charset="0"/>
                <a:ea typeface="ＭＳ Ｐゴシック" pitchFamily="34" charset="-128"/>
                <a:cs typeface="Arial" pitchFamily="34" charset="0"/>
              </a:rPr>
              <a:t>Autonomy and accountability go hand in hand. </a:t>
            </a:r>
          </a:p>
          <a:p>
            <a:pPr>
              <a:buFont typeface="Wingdings" pitchFamily="2" charset="2"/>
              <a:buNone/>
            </a:pPr>
            <a:endParaRPr lang="en-US" dirty="0" smtClean="0">
              <a:latin typeface="Arial" pitchFamily="34" charset="0"/>
              <a:ea typeface="ＭＳ Ｐゴシック" pitchFamily="34" charset="-128"/>
              <a:cs typeface="Arial" pitchFamily="34" charset="0"/>
            </a:endParaRPr>
          </a:p>
          <a:p>
            <a:pPr>
              <a:buFont typeface="Wingdings" pitchFamily="2" charset="2"/>
              <a:buNone/>
            </a:pPr>
            <a:r>
              <a:rPr lang="en-US" dirty="0" smtClean="0">
                <a:latin typeface="Arial" pitchFamily="34" charset="0"/>
                <a:ea typeface="ＭＳ Ｐゴシック" pitchFamily="34" charset="-128"/>
                <a:cs typeface="Arial" pitchFamily="34" charset="0"/>
              </a:rPr>
              <a:t>We’ll say more about how to handle this later, but the basic advice is:</a:t>
            </a:r>
          </a:p>
          <a:p>
            <a:pPr>
              <a:buFont typeface="Wingdings" pitchFamily="2" charset="2"/>
              <a:buChar char="•"/>
            </a:pPr>
            <a:r>
              <a:rPr lang="en-US" dirty="0" smtClean="0">
                <a:latin typeface="Arial" pitchFamily="34" charset="0"/>
                <a:ea typeface="ＭＳ Ｐゴシック" pitchFamily="34" charset="-128"/>
                <a:cs typeface="Arial" pitchFamily="34" charset="0"/>
              </a:rPr>
              <a:t>Design tasks and assessments so that the student is accountable for a piece of the puzzle.  </a:t>
            </a:r>
          </a:p>
          <a:p>
            <a:pPr>
              <a:buFont typeface="Wingdings" pitchFamily="2" charset="2"/>
              <a:buNone/>
            </a:pPr>
            <a:endParaRPr lang="en-US" dirty="0" smtClean="0">
              <a:latin typeface="Arial" pitchFamily="34" charset="0"/>
              <a:ea typeface="ＭＳ Ｐゴシック" pitchFamily="34" charset="-128"/>
            </a:endParaRPr>
          </a:p>
          <a:p>
            <a:endParaRPr lang="en-US" dirty="0" smtClean="0">
              <a:latin typeface="Times" pitchFamily="-107"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8B5E61A-50B4-4493-9E6C-B9609428AAF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C70766D-E400-4593-9C5F-3A0A23D42AB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92216A0-A2EE-4C69-B1A7-5DD34FC872BB}"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AFA67017-1A51-4715-9408-844339B4D6A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73AE5C2-3EAD-4B7A-80F4-C4CDCDB96B10}"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8852920-A3E3-4786-9D14-6AE658CF2294}"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D441B22-2582-4CC7-A198-4CC010166814}"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231B220-3952-430B-945E-6E3E02361ED8}"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040C5F-620F-485B-8000-6115893707B8}"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126FE0F-D306-43C6-A938-0D36F5168146}"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477D681-FD25-4E8A-AD1C-8CB2A48779C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7435039-2A6F-47E1-B9D8-D62C710D2204}"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4DD19D97-06DE-4CC5-BD92-422D01E39D9A}"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119894E7-4104-4CF2-B465-3DD3264454ED}"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60D5D75-9F85-45DD-949A-3C0B941F874E}"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E5F9BD6-37A7-4DA8-AA37-AC588B2DD8F9}"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0A4D0F8-C5A7-4E3D-9205-EF9AAC74C88B}"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B177041-F18A-448A-A26B-7608B266AF7E}"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8D2E90F3-A9A7-405A-8EC6-4A7F8ECA8B5C}"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9367B73-54A0-46E7-B111-64E81CA04998}"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3034AFAE-D248-4304-8EEE-4CC9BF5CD8DB}"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1971C85-0FFA-42C8-B251-668B7296375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A256E2C-23A4-4E03-B371-B0B4EC805ECE}"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9D0AF4-22EA-4A36-B6E3-18516E378015}"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A473A4-283C-44AD-A917-61A4F58F363D}"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4273511-630F-41FE-A810-8EAA85DDEC72}"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DAB71611-F7E1-425A-AA84-51D71381D422}"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8F6ABB72-C088-45DF-BC10-273DE32A3099}" type="slidenum">
              <a:rPr lang="en-US"/>
              <a:pPr>
                <a:defRPr/>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918D304-4B36-40CE-BADD-CFFB7704E7AC}" type="slidenum">
              <a:rPr lang="en-US"/>
              <a:pPr>
                <a:defRPr/>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D49E5C3-2E52-4831-A292-423566FE5AD6}" type="slidenum">
              <a:rPr lang="en-US"/>
              <a:pPr>
                <a:defRPr/>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8F7E8F7-70DD-43D6-B5A1-0843229DC4DD}" type="slidenum">
              <a:rPr lang="en-US"/>
              <a:pPr>
                <a:defRPr/>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DBFF62F-515F-4FE7-A869-350F837625FF}" type="slidenum">
              <a:rPr lang="en-US"/>
              <a:pPr>
                <a:defRPr/>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EBBA08C-A827-4570-95B6-CB7BFB36B23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D0359DD-2F70-4A8C-A5C0-6BD77DE0EF2E}" type="slidenum">
              <a:rPr lang="en-US"/>
              <a:pPr>
                <a:defRPr/>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156970A7-E093-4800-8065-B46093B5913C}" type="slidenum">
              <a:rPr lang="en-US"/>
              <a:pPr>
                <a:defRPr/>
              </a:pPr>
              <a:t>‹#›</a:t>
            </a:fld>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98EDA45-15CF-4702-9E71-28282DB5B782}" type="slidenum">
              <a:rPr lang="en-US"/>
              <a:pPr>
                <a:defRPr/>
              </a:pPr>
              <a:t>‹#›</a:t>
            </a:fld>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981200"/>
            <a:ext cx="7772400" cy="4114800"/>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E503DB0-FC6C-4271-A93A-38370C7BE0BA}"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0DB4C10-13EE-45C2-A7BE-092F08D9AEF0}"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A905331-3F72-4C1A-A6FF-304006213C3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25CC910-94FD-446F-B21B-04AF4EE9D46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BDBBD28-580B-4361-AE86-CD1C00D2E20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7F4C20E-9D8F-430F-AAAF-FC1B3D6A760E}"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6" Type="http://schemas.openxmlformats.org/officeDocument/2006/relationships/image" Target="../media/image1.jpe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1.jpe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latin typeface="Times" pitchFamily="-107" charset="0"/>
                <a:ea typeface="ＭＳ Ｐゴシック" pitchFamily="-107" charset="-128"/>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b="0">
                <a:latin typeface="Times" pitchFamily="-107" charset="0"/>
                <a:ea typeface="ＭＳ Ｐゴシック" pitchFamily="-107" charset="-128"/>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b="0">
                <a:latin typeface="Times" pitchFamily="-107" charset="0"/>
                <a:ea typeface="ＭＳ Ｐゴシック" pitchFamily="-107" charset="-128"/>
                <a:cs typeface="+mn-cs"/>
              </a:defRPr>
            </a:lvl1pPr>
          </a:lstStyle>
          <a:p>
            <a:pPr>
              <a:defRPr/>
            </a:pPr>
            <a:fld id="{65ECCF3A-5E95-47DF-B191-B5B445B1D5B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128"/>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128"/>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128"/>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128"/>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128"/>
        </a:defRPr>
      </a:lvl5pPr>
      <a:lvl6pPr marL="457200" algn="ctr" rtl="0" fontAlgn="base">
        <a:spcBef>
          <a:spcPct val="0"/>
        </a:spcBef>
        <a:spcAft>
          <a:spcPct val="0"/>
        </a:spcAft>
        <a:defRPr sz="4400">
          <a:solidFill>
            <a:schemeClr val="tx2"/>
          </a:solidFill>
          <a:latin typeface="Times" charset="0"/>
        </a:defRPr>
      </a:lvl6pPr>
      <a:lvl7pPr marL="914400" algn="ctr" rtl="0" fontAlgn="base">
        <a:spcBef>
          <a:spcPct val="0"/>
        </a:spcBef>
        <a:spcAft>
          <a:spcPct val="0"/>
        </a:spcAft>
        <a:defRPr sz="4400">
          <a:solidFill>
            <a:schemeClr val="tx2"/>
          </a:solidFill>
          <a:latin typeface="Times" charset="0"/>
        </a:defRPr>
      </a:lvl7pPr>
      <a:lvl8pPr marL="1371600" algn="ctr" rtl="0" fontAlgn="base">
        <a:spcBef>
          <a:spcPct val="0"/>
        </a:spcBef>
        <a:spcAft>
          <a:spcPct val="0"/>
        </a:spcAft>
        <a:defRPr sz="4400">
          <a:solidFill>
            <a:schemeClr val="tx2"/>
          </a:solidFill>
          <a:latin typeface="Times" charset="0"/>
        </a:defRPr>
      </a:lvl8pPr>
      <a:lvl9pPr marL="1828800" algn="ctr" rtl="0" fontAlgn="base">
        <a:spcBef>
          <a:spcPct val="0"/>
        </a:spcBef>
        <a:spcAft>
          <a:spcPct val="0"/>
        </a:spcAft>
        <a:defRPr sz="4400">
          <a:solidFill>
            <a:schemeClr val="tx2"/>
          </a:solidFill>
          <a:latin typeface="Times"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solidFill>
                  <a:srgbClr val="000000"/>
                </a:solidFill>
                <a:latin typeface="Times" pitchFamily="-107" charset="0"/>
                <a:ea typeface="ＭＳ Ｐゴシック" pitchFamily="-107" charset="-128"/>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b="0">
                <a:solidFill>
                  <a:srgbClr val="000000"/>
                </a:solidFill>
                <a:latin typeface="Times" pitchFamily="-107" charset="0"/>
                <a:ea typeface="ＭＳ Ｐゴシック" pitchFamily="-107" charset="-128"/>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b="0">
                <a:solidFill>
                  <a:srgbClr val="000000"/>
                </a:solidFill>
                <a:latin typeface="Times" pitchFamily="-107" charset="0"/>
                <a:ea typeface="MS PGothic" pitchFamily="34" charset="-128"/>
                <a:cs typeface="+mn-cs"/>
              </a:defRPr>
            </a:lvl1pPr>
          </a:lstStyle>
          <a:p>
            <a:pPr>
              <a:defRPr/>
            </a:pPr>
            <a:fld id="{33F47A33-E4F9-47AC-86FA-4FDFA3E11DA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Lst>
  <p:hf sldNum="0" hdr="0" ftr="0" dt="0"/>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defRPr>
      </a:lvl6pPr>
      <a:lvl7pPr marL="914400" algn="ctr" rtl="0" fontAlgn="base">
        <a:spcBef>
          <a:spcPct val="0"/>
        </a:spcBef>
        <a:spcAft>
          <a:spcPct val="0"/>
        </a:spcAft>
        <a:defRPr sz="4400">
          <a:solidFill>
            <a:schemeClr val="tx2"/>
          </a:solidFill>
          <a:latin typeface="Times" charset="0"/>
        </a:defRPr>
      </a:lvl7pPr>
      <a:lvl8pPr marL="1371600" algn="ctr" rtl="0" fontAlgn="base">
        <a:spcBef>
          <a:spcPct val="0"/>
        </a:spcBef>
        <a:spcAft>
          <a:spcPct val="0"/>
        </a:spcAft>
        <a:defRPr sz="4400">
          <a:solidFill>
            <a:schemeClr val="tx2"/>
          </a:solidFill>
          <a:latin typeface="Times" charset="0"/>
        </a:defRPr>
      </a:lvl8pPr>
      <a:lvl9pPr marL="1828800" algn="ctr" rtl="0" fontAlgn="base">
        <a:spcBef>
          <a:spcPct val="0"/>
        </a:spcBef>
        <a:spcAft>
          <a:spcPct val="0"/>
        </a:spcAft>
        <a:defRPr sz="4400">
          <a:solidFill>
            <a:schemeClr val="tx2"/>
          </a:solidFill>
          <a:latin typeface="Times"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b="0">
                <a:solidFill>
                  <a:srgbClr val="000000"/>
                </a:solidFill>
                <a:latin typeface="Times" pitchFamily="-107" charset="0"/>
                <a:ea typeface="ＭＳ Ｐゴシック" pitchFamily="-107" charset="-128"/>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b="0">
                <a:solidFill>
                  <a:srgbClr val="000000"/>
                </a:solidFill>
                <a:latin typeface="Times" pitchFamily="-107" charset="0"/>
                <a:ea typeface="ＭＳ Ｐゴシック" pitchFamily="-107" charset="-128"/>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400" b="0">
                <a:solidFill>
                  <a:srgbClr val="000000"/>
                </a:solidFill>
                <a:latin typeface="Times" pitchFamily="-107" charset="0"/>
                <a:ea typeface="MS PGothic" pitchFamily="34" charset="-128"/>
                <a:cs typeface="+mn-cs"/>
              </a:defRPr>
            </a:lvl1pPr>
          </a:lstStyle>
          <a:p>
            <a:pPr>
              <a:defRPr/>
            </a:pPr>
            <a:fld id="{BBA8202A-9236-4028-AC00-DDA03131D745}"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Lst>
  <p:hf sldNum="0" hdr="0" ftr="0" dt="0"/>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Times"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Times" charset="0"/>
        </a:defRPr>
      </a:lvl6pPr>
      <a:lvl7pPr marL="914400" algn="ctr" rtl="0" fontAlgn="base">
        <a:spcBef>
          <a:spcPct val="0"/>
        </a:spcBef>
        <a:spcAft>
          <a:spcPct val="0"/>
        </a:spcAft>
        <a:defRPr sz="4400">
          <a:solidFill>
            <a:schemeClr val="tx2"/>
          </a:solidFill>
          <a:latin typeface="Times" charset="0"/>
        </a:defRPr>
      </a:lvl7pPr>
      <a:lvl8pPr marL="1371600" algn="ctr" rtl="0" fontAlgn="base">
        <a:spcBef>
          <a:spcPct val="0"/>
        </a:spcBef>
        <a:spcAft>
          <a:spcPct val="0"/>
        </a:spcAft>
        <a:defRPr sz="4400">
          <a:solidFill>
            <a:schemeClr val="tx2"/>
          </a:solidFill>
          <a:latin typeface="Times" charset="0"/>
        </a:defRPr>
      </a:lvl8pPr>
      <a:lvl9pPr marL="1828800" algn="ctr" rtl="0" fontAlgn="base">
        <a:spcBef>
          <a:spcPct val="0"/>
        </a:spcBef>
        <a:spcAft>
          <a:spcPct val="0"/>
        </a:spcAft>
        <a:defRPr sz="4400">
          <a:solidFill>
            <a:schemeClr val="tx2"/>
          </a:solidFill>
          <a:latin typeface="Times"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cs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cs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cs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bie.org/research"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30.xml"/><Relationship Id="rId5" Type="http://schemas.openxmlformats.org/officeDocument/2006/relationships/image" Target="../media/image25.jpeg"/><Relationship Id="rId4" Type="http://schemas.openxmlformats.org/officeDocument/2006/relationships/image" Target="../media/image24.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31.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openxmlformats.org/officeDocument/2006/relationships/hyperlink" Target="http://www.bie.org/" TargetMode="External"/><Relationship Id="rId2" Type="http://schemas.openxmlformats.org/officeDocument/2006/relationships/notesSlide" Target="../notesSlides/notesSlide32.xml"/><Relationship Id="rId1" Type="http://schemas.openxmlformats.org/officeDocument/2006/relationships/slideLayout" Target="../slideLayouts/slideLayout30.xml"/><Relationship Id="rId5" Type="http://schemas.openxmlformats.org/officeDocument/2006/relationships/hyperlink" Target="http://pbl-online.org/" TargetMode="External"/><Relationship Id="rId4" Type="http://schemas.openxmlformats.org/officeDocument/2006/relationships/hyperlink" Target="http://www.edutopia.org/project-based-learning"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Videos/Tubric%20Video%20Bailey.wmv" TargetMode="External"/><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hyperlink" Target="http://21centuryedtech.wikispaces.com/PBL" TargetMode="External"/><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jpe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hyperlink" Target="Videos/Peer%20Critique%20(Austins%20Butterfly).mov" TargetMode="External"/><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Microsoft_Office_Word_97_-_2003_Document1.doc"/></Relationships>
</file>

<file path=ppt/slides/_rels/slide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3" descr="titleslidered.jpg"/>
          <p:cNvPicPr>
            <a:picLocks noChangeAspect="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 name="TextBox 5"/>
          <p:cNvSpPr txBox="1">
            <a:spLocks noChangeArrowheads="1"/>
          </p:cNvSpPr>
          <p:nvPr/>
        </p:nvSpPr>
        <p:spPr bwMode="auto">
          <a:xfrm>
            <a:off x="0" y="609600"/>
            <a:ext cx="9144000" cy="3940175"/>
          </a:xfrm>
          <a:prstGeom prst="rect">
            <a:avLst/>
          </a:prstGeom>
          <a:noFill/>
          <a:ln w="9525">
            <a:noFill/>
            <a:miter lim="800000"/>
            <a:headEnd/>
            <a:tailEnd/>
          </a:ln>
        </p:spPr>
        <p:txBody>
          <a:bodyPr>
            <a:spAutoFit/>
          </a:bodyPr>
          <a:lstStyle/>
          <a:p>
            <a:pPr algn="ctr" eaLnBrk="0" hangingPunct="0">
              <a:defRPr/>
            </a:pPr>
            <a:r>
              <a:rPr lang="en-US" sz="25000">
                <a:effectLst>
                  <a:outerShdw blurRad="38100" dist="38100" dir="2700000" algn="tl">
                    <a:srgbClr val="C0C0C0"/>
                  </a:outerShdw>
                </a:effectLst>
                <a:latin typeface="Impact" pitchFamily="-107" charset="0"/>
                <a:ea typeface="ＭＳ Ｐゴシック" pitchFamily="-107" charset="-128"/>
              </a:rPr>
              <a:t>PBL</a:t>
            </a:r>
          </a:p>
        </p:txBody>
      </p:sp>
    </p:spTree>
  </p:cSld>
  <p:clrMapOvr>
    <a:masterClrMapping/>
  </p:clrMapOvr>
  <p:transition>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6"/>
          <p:cNvSpPr txBox="1">
            <a:spLocks noChangeArrowheads="1"/>
          </p:cNvSpPr>
          <p:nvPr/>
        </p:nvSpPr>
        <p:spPr bwMode="auto">
          <a:xfrm>
            <a:off x="1828800" y="1241425"/>
            <a:ext cx="6707188" cy="892175"/>
          </a:xfrm>
          <a:prstGeom prst="rect">
            <a:avLst/>
          </a:prstGeom>
          <a:noFill/>
          <a:ln w="9525">
            <a:noFill/>
            <a:miter lim="800000"/>
            <a:headEnd/>
            <a:tailEnd/>
          </a:ln>
        </p:spPr>
        <p:txBody>
          <a:bodyPr>
            <a:spAutoFit/>
          </a:bodyPr>
          <a:lstStyle/>
          <a:p>
            <a:pPr algn="r" eaLnBrk="0" hangingPunct="0"/>
            <a:r>
              <a:rPr lang="en-US" sz="2800"/>
              <a:t>“</a:t>
            </a:r>
            <a:r>
              <a:rPr lang="en-US" sz="2800">
                <a:latin typeface="Arial" pitchFamily="34" charset="0"/>
                <a:cs typeface="Arial" pitchFamily="34" charset="0"/>
              </a:rPr>
              <a:t>It’s not for my students</a:t>
            </a:r>
            <a:r>
              <a:rPr lang="en-US" sz="2800"/>
              <a:t>.” </a:t>
            </a:r>
          </a:p>
          <a:p>
            <a:pPr algn="r" eaLnBrk="0" hangingPunct="0"/>
            <a:r>
              <a:rPr lang="en-US"/>
              <a:t>	</a:t>
            </a:r>
            <a:r>
              <a:rPr lang="en-US" sz="1600"/>
              <a:t>– They</a:t>
            </a:r>
            <a:endParaRPr lang="en-US" sz="1600" i="1"/>
          </a:p>
        </p:txBody>
      </p:sp>
      <p:pic>
        <p:nvPicPr>
          <p:cNvPr id="18435" name="Picture 18" descr="babyredtie.jpg"/>
          <p:cNvPicPr>
            <a:picLocks noChangeAspect="1"/>
          </p:cNvPicPr>
          <p:nvPr/>
        </p:nvPicPr>
        <p:blipFill>
          <a:blip r:embed="rId3" cstate="print"/>
          <a:srcRect b="6061"/>
          <a:stretch>
            <a:fillRect/>
          </a:stretch>
        </p:blipFill>
        <p:spPr bwMode="auto">
          <a:xfrm>
            <a:off x="304800" y="2266950"/>
            <a:ext cx="6489700" cy="4057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Box 6"/>
          <p:cNvSpPr txBox="1">
            <a:spLocks noChangeArrowheads="1"/>
          </p:cNvSpPr>
          <p:nvPr/>
        </p:nvSpPr>
        <p:spPr bwMode="auto">
          <a:xfrm>
            <a:off x="0" y="2209800"/>
            <a:ext cx="9144000" cy="1323975"/>
          </a:xfrm>
          <a:prstGeom prst="rect">
            <a:avLst/>
          </a:prstGeom>
          <a:noFill/>
          <a:ln w="9525">
            <a:noFill/>
            <a:miter lim="800000"/>
            <a:headEnd/>
            <a:tailEnd/>
          </a:ln>
        </p:spPr>
        <p:txBody>
          <a:bodyPr>
            <a:spAutoFit/>
          </a:bodyPr>
          <a:lstStyle/>
          <a:p>
            <a:pPr algn="ctr" eaLnBrk="0" hangingPunct="0"/>
            <a:r>
              <a:rPr lang="en-US" sz="8000">
                <a:hlinkClick r:id="rId3" action="ppaction://hlinkfile"/>
              </a:rPr>
              <a:t>bie.org/research</a:t>
            </a:r>
            <a:endParaRPr lang="en-US" sz="800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p:cNvSpPr txBox="1">
            <a:spLocks noChangeArrowheads="1"/>
          </p:cNvSpPr>
          <p:nvPr/>
        </p:nvSpPr>
        <p:spPr bwMode="auto">
          <a:xfrm>
            <a:off x="0" y="0"/>
            <a:ext cx="7467600" cy="1016000"/>
          </a:xfrm>
          <a:prstGeom prst="rect">
            <a:avLst/>
          </a:prstGeom>
          <a:noFill/>
          <a:ln w="9525">
            <a:noFill/>
            <a:miter lim="800000"/>
            <a:headEnd/>
            <a:tailEnd/>
          </a:ln>
        </p:spPr>
        <p:txBody>
          <a:bodyPr>
            <a:spAutoFit/>
          </a:bodyPr>
          <a:lstStyle/>
          <a:p>
            <a:pPr eaLnBrk="0" hangingPunct="0">
              <a:spcBef>
                <a:spcPct val="50000"/>
              </a:spcBef>
            </a:pPr>
            <a:r>
              <a:rPr lang="en-US" sz="6000"/>
              <a:t>MY “PROJECT”</a:t>
            </a:r>
            <a:endParaRPr lang="en-US" sz="6000">
              <a:solidFill>
                <a:srgbClr val="C0C0C0"/>
              </a:solidFill>
            </a:endParaRPr>
          </a:p>
        </p:txBody>
      </p:sp>
      <p:pic>
        <p:nvPicPr>
          <p:cNvPr id="20483" name="Picture 13" descr="http://www.sylvan.com/~tigger/mission/img/churchfrontcool.jpg"/>
          <p:cNvPicPr>
            <a:picLocks noChangeAspect="1" noChangeArrowheads="1"/>
          </p:cNvPicPr>
          <p:nvPr/>
        </p:nvPicPr>
        <p:blipFill>
          <a:blip r:embed="rId3" cstate="print"/>
          <a:srcRect/>
          <a:stretch>
            <a:fillRect/>
          </a:stretch>
        </p:blipFill>
        <p:spPr bwMode="auto">
          <a:xfrm>
            <a:off x="1828800" y="1524000"/>
            <a:ext cx="5715000" cy="4286250"/>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4"/>
          <p:cNvSpPr txBox="1">
            <a:spLocks noChangeArrowheads="1"/>
          </p:cNvSpPr>
          <p:nvPr/>
        </p:nvSpPr>
        <p:spPr bwMode="auto">
          <a:xfrm>
            <a:off x="3048001" y="533400"/>
            <a:ext cx="5867400" cy="6063198"/>
          </a:xfrm>
          <a:prstGeom prst="rect">
            <a:avLst/>
          </a:prstGeom>
          <a:noFill/>
          <a:ln w="9525">
            <a:noFill/>
            <a:miter lim="800000"/>
            <a:headEnd/>
            <a:tailEnd/>
          </a:ln>
        </p:spPr>
        <p:txBody>
          <a:bodyPr wrap="square">
            <a:spAutoFit/>
          </a:bodyPr>
          <a:lstStyle/>
          <a:p>
            <a:r>
              <a:rPr lang="en-US" dirty="0">
                <a:solidFill>
                  <a:srgbClr val="B0B0B0"/>
                </a:solidFill>
              </a:rPr>
              <a:t>By the end of </a:t>
            </a:r>
            <a:r>
              <a:rPr lang="en-US" dirty="0" smtClean="0">
                <a:solidFill>
                  <a:srgbClr val="B0B0B0"/>
                </a:solidFill>
              </a:rPr>
              <a:t>PBL Review today, </a:t>
            </a:r>
            <a:r>
              <a:rPr lang="en-US" dirty="0">
                <a:solidFill>
                  <a:srgbClr val="B0B0B0"/>
                </a:solidFill>
              </a:rPr>
              <a:t>you will have</a:t>
            </a:r>
          </a:p>
          <a:p>
            <a:r>
              <a:rPr lang="en-US" dirty="0">
                <a:solidFill>
                  <a:srgbClr val="B0B0B0"/>
                </a:solidFill>
              </a:rPr>
              <a:t>started Planning a Project by:</a:t>
            </a:r>
          </a:p>
          <a:p>
            <a:endParaRPr lang="en-US" dirty="0">
              <a:solidFill>
                <a:srgbClr val="B0B0B0"/>
              </a:solidFill>
            </a:endParaRPr>
          </a:p>
          <a:p>
            <a:r>
              <a:rPr lang="en-US" dirty="0"/>
              <a:t>O   </a:t>
            </a:r>
            <a:r>
              <a:rPr lang="en-US" sz="2800" dirty="0">
                <a:solidFill>
                  <a:srgbClr val="B6121B"/>
                </a:solidFill>
              </a:rPr>
              <a:t>Understanding “Main Course” PBL</a:t>
            </a:r>
          </a:p>
          <a:p>
            <a:endParaRPr lang="en-US" dirty="0"/>
          </a:p>
          <a:p>
            <a:r>
              <a:rPr lang="en-US" dirty="0">
                <a:solidFill>
                  <a:srgbClr val="B0B0B0"/>
                </a:solidFill>
              </a:rPr>
              <a:t>O   Generating a Project Idea</a:t>
            </a:r>
          </a:p>
          <a:p>
            <a:endParaRPr lang="en-US" dirty="0">
              <a:solidFill>
                <a:srgbClr val="B0B0B0"/>
              </a:solidFill>
            </a:endParaRPr>
          </a:p>
          <a:p>
            <a:r>
              <a:rPr lang="en-US" dirty="0">
                <a:solidFill>
                  <a:srgbClr val="B0B0B0"/>
                </a:solidFill>
              </a:rPr>
              <a:t>O   Refining an Essential Question</a:t>
            </a:r>
          </a:p>
          <a:p>
            <a:endParaRPr lang="en-US" dirty="0">
              <a:solidFill>
                <a:srgbClr val="B0B0B0"/>
              </a:solidFill>
            </a:endParaRPr>
          </a:p>
          <a:p>
            <a:r>
              <a:rPr lang="en-US" dirty="0">
                <a:solidFill>
                  <a:srgbClr val="B0B0B0"/>
                </a:solidFill>
              </a:rPr>
              <a:t>O   Balancing Assessment Strategies</a:t>
            </a:r>
          </a:p>
          <a:p>
            <a:endParaRPr lang="en-US" dirty="0">
              <a:solidFill>
                <a:srgbClr val="B0B0B0"/>
              </a:solidFill>
            </a:endParaRPr>
          </a:p>
          <a:p>
            <a:r>
              <a:rPr lang="en-US" dirty="0">
                <a:solidFill>
                  <a:srgbClr val="B0B0B0"/>
                </a:solidFill>
              </a:rPr>
              <a:t>O   Gathering Tips for Managing Projects</a:t>
            </a:r>
          </a:p>
          <a:p>
            <a:endParaRPr lang="en-US" dirty="0">
              <a:solidFill>
                <a:srgbClr val="B0B0B0"/>
              </a:solidFill>
            </a:endParaRPr>
          </a:p>
          <a:p>
            <a:r>
              <a:rPr lang="en-US" dirty="0">
                <a:solidFill>
                  <a:srgbClr val="B0B0B0"/>
                </a:solidFill>
              </a:rPr>
              <a:t>O   All of the Above</a:t>
            </a:r>
          </a:p>
          <a:p>
            <a:endParaRPr lang="en-US" dirty="0">
              <a:solidFill>
                <a:srgbClr val="B0B0B0"/>
              </a:solidFill>
            </a:endParaRPr>
          </a:p>
        </p:txBody>
      </p:sp>
      <p:sp>
        <p:nvSpPr>
          <p:cNvPr id="21507" name="Freeform 19"/>
          <p:cNvSpPr>
            <a:spLocks noChangeArrowheads="1"/>
          </p:cNvSpPr>
          <p:nvPr/>
        </p:nvSpPr>
        <p:spPr bwMode="auto">
          <a:xfrm>
            <a:off x="3556000" y="1905000"/>
            <a:ext cx="127000" cy="160338"/>
          </a:xfrm>
          <a:custGeom>
            <a:avLst/>
            <a:gdLst>
              <a:gd name="T0" fmla="*/ 101600 w 127000"/>
              <a:gd name="T1" fmla="*/ 27017 h 160997"/>
              <a:gd name="T2" fmla="*/ 25400 w 127000"/>
              <a:gd name="T3" fmla="*/ 20291 h 160997"/>
              <a:gd name="T4" fmla="*/ 8467 w 127000"/>
              <a:gd name="T5" fmla="*/ 60664 h 160997"/>
              <a:gd name="T6" fmla="*/ 0 w 127000"/>
              <a:gd name="T7" fmla="*/ 80852 h 160997"/>
              <a:gd name="T8" fmla="*/ 8467 w 127000"/>
              <a:gd name="T9" fmla="*/ 101041 h 160997"/>
              <a:gd name="T10" fmla="*/ 50800 w 127000"/>
              <a:gd name="T11" fmla="*/ 127954 h 160997"/>
              <a:gd name="T12" fmla="*/ 110067 w 127000"/>
              <a:gd name="T13" fmla="*/ 107766 h 160997"/>
              <a:gd name="T14" fmla="*/ 127000 w 127000"/>
              <a:gd name="T15" fmla="*/ 67395 h 160997"/>
              <a:gd name="T16" fmla="*/ 101600 w 127000"/>
              <a:gd name="T17" fmla="*/ 27017 h 1609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00"/>
              <a:gd name="T28" fmla="*/ 0 h 160997"/>
              <a:gd name="T29" fmla="*/ 127000 w 127000"/>
              <a:gd name="T30" fmla="*/ 160997 h 1609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00" h="160997">
                <a:moveTo>
                  <a:pt x="101600" y="33997"/>
                </a:moveTo>
                <a:cubicBezTo>
                  <a:pt x="80454" y="23424"/>
                  <a:pt x="50930" y="0"/>
                  <a:pt x="25400" y="25530"/>
                </a:cubicBezTo>
                <a:cubicBezTo>
                  <a:pt x="12779" y="38151"/>
                  <a:pt x="14111" y="59397"/>
                  <a:pt x="8467" y="76330"/>
                </a:cubicBezTo>
                <a:lnTo>
                  <a:pt x="0" y="101730"/>
                </a:lnTo>
                <a:cubicBezTo>
                  <a:pt x="2822" y="110197"/>
                  <a:pt x="3875" y="119477"/>
                  <a:pt x="8467" y="127130"/>
                </a:cubicBezTo>
                <a:cubicBezTo>
                  <a:pt x="16511" y="140537"/>
                  <a:pt x="39261" y="153304"/>
                  <a:pt x="50800" y="160997"/>
                </a:cubicBezTo>
                <a:cubicBezTo>
                  <a:pt x="66802" y="156996"/>
                  <a:pt x="99240" y="152921"/>
                  <a:pt x="110067" y="135597"/>
                </a:cubicBezTo>
                <a:cubicBezTo>
                  <a:pt x="119527" y="120461"/>
                  <a:pt x="127000" y="84797"/>
                  <a:pt x="127000" y="84797"/>
                </a:cubicBezTo>
                <a:lnTo>
                  <a:pt x="101600" y="33997"/>
                </a:lnTo>
                <a:close/>
              </a:path>
            </a:pathLst>
          </a:custGeom>
          <a:solidFill>
            <a:schemeClr val="tx1"/>
          </a:solidFill>
          <a:ln w="9525">
            <a:solidFill>
              <a:schemeClr val="tx1"/>
            </a:solidFill>
            <a:round/>
            <a:headEnd/>
            <a:tailEnd/>
          </a:ln>
        </p:spPr>
        <p:txBody>
          <a:bodyPr/>
          <a:lstStyle/>
          <a:p>
            <a:endParaRPr lang="en-US"/>
          </a:p>
        </p:txBody>
      </p:sp>
      <p:pic>
        <p:nvPicPr>
          <p:cNvPr id="21508" name="Picture 4"/>
          <p:cNvPicPr>
            <a:picLocks noChangeAspect="1"/>
          </p:cNvPicPr>
          <p:nvPr/>
        </p:nvPicPr>
        <p:blipFill>
          <a:blip r:embed="rId3" cstate="print"/>
          <a:srcRect l="39500"/>
          <a:stretch>
            <a:fillRect/>
          </a:stretch>
        </p:blipFill>
        <p:spPr bwMode="auto">
          <a:xfrm>
            <a:off x="0" y="914400"/>
            <a:ext cx="3073400" cy="5054600"/>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ptagon 3"/>
          <p:cNvSpPr/>
          <p:nvPr/>
        </p:nvSpPr>
        <p:spPr bwMode="auto">
          <a:xfrm>
            <a:off x="1600200" y="381000"/>
            <a:ext cx="5943600" cy="5943600"/>
          </a:xfrm>
          <a:prstGeom prst="heptagon">
            <a:avLst/>
          </a:prstGeom>
          <a:solidFill>
            <a:srgbClr val="004080"/>
          </a:solidFill>
          <a:ln w="57150" cap="flat" cmpd="sng" algn="ctr">
            <a:solidFill>
              <a:srgbClr val="FFFFFF"/>
            </a:solidFill>
            <a:prstDash val="solid"/>
            <a:round/>
            <a:headEnd type="none" w="med" len="med"/>
            <a:tailEnd type="none" w="med" len="med"/>
          </a:ln>
          <a:effectLst/>
        </p:spPr>
        <p:txBody>
          <a:bodyPr/>
          <a:lstStyle/>
          <a:p>
            <a:pPr eaLnBrk="0" hangingPunct="0">
              <a:defRPr/>
            </a:pPr>
            <a:endParaRPr lang="en-US" b="0">
              <a:solidFill>
                <a:srgbClr val="00417C"/>
              </a:solidFill>
              <a:latin typeface="Times" pitchFamily="-107" charset="0"/>
              <a:ea typeface="ＭＳ Ｐゴシック" pitchFamily="-107" charset="-128"/>
            </a:endParaRPr>
          </a:p>
        </p:txBody>
      </p:sp>
      <p:sp>
        <p:nvSpPr>
          <p:cNvPr id="5" name="Heptagon 4"/>
          <p:cNvSpPr/>
          <p:nvPr/>
        </p:nvSpPr>
        <p:spPr bwMode="auto">
          <a:xfrm>
            <a:off x="3124200" y="1976437"/>
            <a:ext cx="2822575" cy="2824163"/>
          </a:xfrm>
          <a:prstGeom prst="heptagon">
            <a:avLst/>
          </a:prstGeom>
          <a:solidFill>
            <a:schemeClr val="bg1"/>
          </a:solidFill>
          <a:ln w="57150" cap="flat" cmpd="sng" algn="ctr">
            <a:solidFill>
              <a:srgbClr val="FFFFFF"/>
            </a:solidFill>
            <a:prstDash val="solid"/>
            <a:round/>
            <a:headEnd type="none" w="med" len="med"/>
            <a:tailEnd type="none" w="med" len="med"/>
          </a:ln>
          <a:effectLst/>
        </p:spPr>
        <p:txBody>
          <a:bodyPr/>
          <a:lstStyle/>
          <a:p>
            <a:pPr algn="ctr" eaLnBrk="0" hangingPunct="0">
              <a:defRPr/>
            </a:pPr>
            <a:r>
              <a:rPr lang="en-US" sz="3200" b="0" dirty="0" smtClean="0">
                <a:effectLst>
                  <a:outerShdw blurRad="38100" dist="38100" dir="2700000" algn="tl">
                    <a:srgbClr val="C0C0C0"/>
                  </a:outerShdw>
                </a:effectLst>
                <a:latin typeface="Impact" pitchFamily="-107" charset="0"/>
                <a:ea typeface="ＭＳ Ｐゴシック" pitchFamily="-107" charset="-128"/>
              </a:rPr>
              <a:t>Kinetic</a:t>
            </a:r>
          </a:p>
          <a:p>
            <a:pPr algn="ctr" eaLnBrk="0" hangingPunct="0">
              <a:defRPr/>
            </a:pPr>
            <a:r>
              <a:rPr lang="en-US" sz="3200" b="0" dirty="0" smtClean="0">
                <a:effectLst>
                  <a:outerShdw blurRad="38100" dist="38100" dir="2700000" algn="tl">
                    <a:srgbClr val="C0C0C0"/>
                  </a:outerShdw>
                </a:effectLst>
                <a:latin typeface="Impact" pitchFamily="-107" charset="0"/>
                <a:ea typeface="ＭＳ Ｐゴシック" pitchFamily="-107" charset="-128"/>
              </a:rPr>
              <a:t> Art</a:t>
            </a:r>
          </a:p>
          <a:p>
            <a:pPr algn="ctr" eaLnBrk="0" hangingPunct="0">
              <a:defRPr/>
            </a:pPr>
            <a:r>
              <a:rPr lang="en-US" sz="3200" b="0" dirty="0" smtClean="0">
                <a:effectLst>
                  <a:outerShdw blurRad="38100" dist="38100" dir="2700000" algn="tl">
                    <a:srgbClr val="C0C0C0"/>
                  </a:outerShdw>
                </a:effectLst>
                <a:latin typeface="Impact" pitchFamily="-107" charset="0"/>
                <a:ea typeface="ＭＳ Ｐゴシック" pitchFamily="-107" charset="-128"/>
              </a:rPr>
              <a:t>Project</a:t>
            </a:r>
          </a:p>
          <a:p>
            <a:pPr algn="ctr" eaLnBrk="0" hangingPunct="0">
              <a:defRPr/>
            </a:pPr>
            <a:r>
              <a:rPr lang="en-US" sz="3200" b="0" dirty="0" smtClean="0">
                <a:effectLst>
                  <a:outerShdw blurRad="38100" dist="38100" dir="2700000" algn="tl">
                    <a:srgbClr val="C0C0C0"/>
                  </a:outerShdw>
                </a:effectLst>
                <a:latin typeface="Impact" pitchFamily="-107" charset="0"/>
                <a:ea typeface="ＭＳ Ｐゴシック" pitchFamily="-107" charset="-128"/>
              </a:rPr>
              <a:t>(Content )</a:t>
            </a:r>
            <a:endParaRPr lang="en-US" sz="3200" b="0" dirty="0">
              <a:effectLst>
                <a:outerShdw blurRad="38100" dist="38100" dir="2700000" algn="tl">
                  <a:srgbClr val="C0C0C0"/>
                </a:outerShdw>
              </a:effectLst>
              <a:latin typeface="Impact" pitchFamily="-107" charset="0"/>
              <a:ea typeface="ＭＳ Ｐゴシック" pitchFamily="-107" charset="-128"/>
            </a:endParaRPr>
          </a:p>
        </p:txBody>
      </p:sp>
      <p:cxnSp>
        <p:nvCxnSpPr>
          <p:cNvPr id="92164" name="Straight Connector 6"/>
          <p:cNvCxnSpPr>
            <a:cxnSpLocks noChangeShapeType="1"/>
            <a:stCxn id="4" idx="6"/>
            <a:endCxn id="5" idx="6"/>
          </p:cNvCxnSpPr>
          <p:nvPr/>
        </p:nvCxnSpPr>
        <p:spPr bwMode="auto">
          <a:xfrm rot="16200000" flipH="1" flipV="1">
            <a:off x="3756025" y="1160462"/>
            <a:ext cx="1595437" cy="36512"/>
          </a:xfrm>
          <a:prstGeom prst="line">
            <a:avLst/>
          </a:prstGeom>
          <a:solidFill>
            <a:schemeClr val="accent5"/>
          </a:solidFill>
          <a:ln w="57150">
            <a:solidFill>
              <a:schemeClr val="bg1"/>
            </a:solidFill>
            <a:round/>
            <a:headEnd/>
            <a:tailEnd/>
          </a:ln>
        </p:spPr>
      </p:cxnSp>
      <p:cxnSp>
        <p:nvCxnSpPr>
          <p:cNvPr id="92165" name="Straight Connector 9"/>
          <p:cNvCxnSpPr>
            <a:cxnSpLocks noChangeShapeType="1"/>
            <a:stCxn id="4" idx="5"/>
            <a:endCxn id="5" idx="5"/>
          </p:cNvCxnSpPr>
          <p:nvPr/>
        </p:nvCxnSpPr>
        <p:spPr bwMode="auto">
          <a:xfrm rot="10800000" flipH="1" flipV="1">
            <a:off x="2188797" y="1558207"/>
            <a:ext cx="1214923" cy="977591"/>
          </a:xfrm>
          <a:prstGeom prst="line">
            <a:avLst/>
          </a:prstGeom>
          <a:solidFill>
            <a:schemeClr val="accent5"/>
          </a:solidFill>
          <a:ln w="57150">
            <a:solidFill>
              <a:schemeClr val="bg1"/>
            </a:solidFill>
            <a:round/>
            <a:headEnd/>
            <a:tailEnd/>
          </a:ln>
        </p:spPr>
      </p:cxnSp>
      <p:cxnSp>
        <p:nvCxnSpPr>
          <p:cNvPr id="92166" name="Straight Connector 11"/>
          <p:cNvCxnSpPr>
            <a:cxnSpLocks noChangeShapeType="1"/>
            <a:stCxn id="4" idx="4"/>
            <a:endCxn id="5" idx="4"/>
          </p:cNvCxnSpPr>
          <p:nvPr/>
        </p:nvCxnSpPr>
        <p:spPr bwMode="auto">
          <a:xfrm rot="10800000" flipH="1">
            <a:off x="1600185" y="3792675"/>
            <a:ext cx="1524008" cy="410694"/>
          </a:xfrm>
          <a:prstGeom prst="line">
            <a:avLst/>
          </a:prstGeom>
          <a:solidFill>
            <a:schemeClr val="accent5"/>
          </a:solidFill>
          <a:ln w="57150">
            <a:solidFill>
              <a:schemeClr val="bg1"/>
            </a:solidFill>
            <a:round/>
            <a:headEnd/>
            <a:tailEnd/>
          </a:ln>
        </p:spPr>
      </p:cxnSp>
      <p:cxnSp>
        <p:nvCxnSpPr>
          <p:cNvPr id="92167" name="Straight Connector 13"/>
          <p:cNvCxnSpPr>
            <a:cxnSpLocks noChangeShapeType="1"/>
            <a:stCxn id="4" idx="3"/>
            <a:endCxn id="5" idx="3"/>
          </p:cNvCxnSpPr>
          <p:nvPr/>
        </p:nvCxnSpPr>
        <p:spPr bwMode="auto">
          <a:xfrm rot="5400000" flipH="1" flipV="1">
            <a:off x="2816412" y="5233634"/>
            <a:ext cx="1524016" cy="657977"/>
          </a:xfrm>
          <a:prstGeom prst="line">
            <a:avLst/>
          </a:prstGeom>
          <a:solidFill>
            <a:schemeClr val="accent5"/>
          </a:solidFill>
          <a:ln w="57150">
            <a:solidFill>
              <a:schemeClr val="bg1"/>
            </a:solidFill>
            <a:round/>
            <a:headEnd/>
            <a:tailEnd/>
          </a:ln>
        </p:spPr>
      </p:cxnSp>
      <p:cxnSp>
        <p:nvCxnSpPr>
          <p:cNvPr id="92168" name="Straight Connector 15"/>
          <p:cNvCxnSpPr>
            <a:cxnSpLocks noChangeShapeType="1"/>
            <a:stCxn id="4" idx="2"/>
            <a:endCxn id="5" idx="2"/>
          </p:cNvCxnSpPr>
          <p:nvPr/>
        </p:nvCxnSpPr>
        <p:spPr bwMode="auto">
          <a:xfrm rot="5400000" flipH="1">
            <a:off x="4767059" y="5197122"/>
            <a:ext cx="1524016" cy="731002"/>
          </a:xfrm>
          <a:prstGeom prst="line">
            <a:avLst/>
          </a:prstGeom>
          <a:solidFill>
            <a:schemeClr val="accent5"/>
          </a:solidFill>
          <a:ln w="57150">
            <a:solidFill>
              <a:schemeClr val="bg1"/>
            </a:solidFill>
            <a:round/>
            <a:headEnd/>
            <a:tailEnd/>
          </a:ln>
        </p:spPr>
      </p:cxnSp>
      <p:cxnSp>
        <p:nvCxnSpPr>
          <p:cNvPr id="92169" name="Straight Connector 17"/>
          <p:cNvCxnSpPr>
            <a:cxnSpLocks noChangeShapeType="1"/>
            <a:stCxn id="4" idx="1"/>
            <a:endCxn id="5" idx="1"/>
          </p:cNvCxnSpPr>
          <p:nvPr/>
        </p:nvCxnSpPr>
        <p:spPr bwMode="auto">
          <a:xfrm flipH="1" flipV="1">
            <a:off x="5946782" y="3792675"/>
            <a:ext cx="1597033" cy="410694"/>
          </a:xfrm>
          <a:prstGeom prst="line">
            <a:avLst/>
          </a:prstGeom>
          <a:solidFill>
            <a:schemeClr val="accent5"/>
          </a:solidFill>
          <a:ln w="57150">
            <a:solidFill>
              <a:schemeClr val="bg1"/>
            </a:solidFill>
            <a:round/>
            <a:headEnd/>
            <a:tailEnd/>
          </a:ln>
        </p:spPr>
      </p:cxnSp>
      <p:cxnSp>
        <p:nvCxnSpPr>
          <p:cNvPr id="92170" name="Straight Connector 19"/>
          <p:cNvCxnSpPr>
            <a:cxnSpLocks noChangeShapeType="1"/>
            <a:stCxn id="4" idx="0"/>
            <a:endCxn id="5" idx="0"/>
          </p:cNvCxnSpPr>
          <p:nvPr/>
        </p:nvCxnSpPr>
        <p:spPr bwMode="auto">
          <a:xfrm flipH="1">
            <a:off x="5667254" y="1558208"/>
            <a:ext cx="1287948" cy="977591"/>
          </a:xfrm>
          <a:prstGeom prst="line">
            <a:avLst/>
          </a:prstGeom>
          <a:solidFill>
            <a:schemeClr val="accent5"/>
          </a:solidFill>
          <a:ln w="57150">
            <a:solidFill>
              <a:schemeClr val="bg1"/>
            </a:solidFill>
            <a:round/>
            <a:headEnd/>
            <a:tailEnd/>
          </a:ln>
        </p:spPr>
      </p:cxnSp>
      <p:sp>
        <p:nvSpPr>
          <p:cNvPr id="23563" name="TextBox 24"/>
          <p:cNvSpPr txBox="1">
            <a:spLocks noChangeArrowheads="1"/>
          </p:cNvSpPr>
          <p:nvPr/>
        </p:nvSpPr>
        <p:spPr bwMode="auto">
          <a:xfrm>
            <a:off x="4924425" y="1196975"/>
            <a:ext cx="1155700" cy="708025"/>
          </a:xfrm>
          <a:prstGeom prst="rect">
            <a:avLst/>
          </a:prstGeom>
          <a:noFill/>
          <a:ln w="9525">
            <a:noFill/>
            <a:miter lim="800000"/>
            <a:headEnd/>
            <a:tailEnd/>
          </a:ln>
        </p:spPr>
        <p:txBody>
          <a:bodyPr wrap="none">
            <a:spAutoFit/>
          </a:bodyPr>
          <a:lstStyle/>
          <a:p>
            <a:pPr algn="ctr" eaLnBrk="0" hangingPunct="0"/>
            <a:r>
              <a:rPr lang="en-US" sz="2000">
                <a:solidFill>
                  <a:schemeClr val="bg1"/>
                </a:solidFill>
              </a:rPr>
              <a:t>Essential</a:t>
            </a:r>
          </a:p>
          <a:p>
            <a:pPr algn="ctr" eaLnBrk="0" hangingPunct="0"/>
            <a:r>
              <a:rPr lang="en-US" sz="2000">
                <a:solidFill>
                  <a:schemeClr val="bg1"/>
                </a:solidFill>
              </a:rPr>
              <a:t>Question</a:t>
            </a:r>
          </a:p>
        </p:txBody>
      </p:sp>
      <p:sp>
        <p:nvSpPr>
          <p:cNvPr id="23564" name="TextBox 26"/>
          <p:cNvSpPr txBox="1">
            <a:spLocks noChangeArrowheads="1"/>
          </p:cNvSpPr>
          <p:nvPr/>
        </p:nvSpPr>
        <p:spPr bwMode="auto">
          <a:xfrm>
            <a:off x="6188075" y="2590800"/>
            <a:ext cx="793750" cy="1006475"/>
          </a:xfrm>
          <a:prstGeom prst="rect">
            <a:avLst/>
          </a:prstGeom>
          <a:noFill/>
          <a:ln w="9525">
            <a:noFill/>
            <a:miter lim="800000"/>
            <a:headEnd/>
            <a:tailEnd/>
          </a:ln>
        </p:spPr>
        <p:txBody>
          <a:bodyPr wrap="none">
            <a:spAutoFit/>
          </a:bodyPr>
          <a:lstStyle/>
          <a:p>
            <a:pPr algn="ctr" eaLnBrk="0" hangingPunct="0"/>
            <a:r>
              <a:rPr lang="en-US" sz="2000">
                <a:solidFill>
                  <a:schemeClr val="bg1"/>
                </a:solidFill>
              </a:rPr>
              <a:t>Need</a:t>
            </a:r>
          </a:p>
          <a:p>
            <a:pPr algn="ctr" eaLnBrk="0" hangingPunct="0"/>
            <a:r>
              <a:rPr lang="en-US" sz="2000">
                <a:solidFill>
                  <a:schemeClr val="bg1"/>
                </a:solidFill>
              </a:rPr>
              <a:t>to</a:t>
            </a:r>
          </a:p>
          <a:p>
            <a:pPr algn="ctr" eaLnBrk="0" hangingPunct="0"/>
            <a:r>
              <a:rPr lang="en-US" sz="2000">
                <a:solidFill>
                  <a:schemeClr val="bg1"/>
                </a:solidFill>
              </a:rPr>
              <a:t>Know</a:t>
            </a:r>
          </a:p>
        </p:txBody>
      </p:sp>
      <p:sp>
        <p:nvSpPr>
          <p:cNvPr id="23565" name="TextBox 27"/>
          <p:cNvSpPr txBox="1">
            <a:spLocks noChangeArrowheads="1"/>
          </p:cNvSpPr>
          <p:nvPr/>
        </p:nvSpPr>
        <p:spPr bwMode="auto">
          <a:xfrm>
            <a:off x="5257800" y="4191000"/>
            <a:ext cx="1708150" cy="1006475"/>
          </a:xfrm>
          <a:prstGeom prst="rect">
            <a:avLst/>
          </a:prstGeom>
          <a:noFill/>
          <a:ln w="9525">
            <a:noFill/>
            <a:miter lim="800000"/>
            <a:headEnd/>
            <a:tailEnd/>
          </a:ln>
        </p:spPr>
        <p:txBody>
          <a:bodyPr>
            <a:spAutoFit/>
          </a:bodyPr>
          <a:lstStyle/>
          <a:p>
            <a:pPr algn="ctr" eaLnBrk="0" hangingPunct="0"/>
            <a:r>
              <a:rPr lang="en-US" sz="2000">
                <a:solidFill>
                  <a:schemeClr val="bg1"/>
                </a:solidFill>
              </a:rPr>
              <a:t>  Inquiry</a:t>
            </a:r>
          </a:p>
          <a:p>
            <a:pPr algn="ctr" eaLnBrk="0" hangingPunct="0"/>
            <a:r>
              <a:rPr lang="en-US" sz="2000">
                <a:solidFill>
                  <a:schemeClr val="bg1"/>
                </a:solidFill>
              </a:rPr>
              <a:t>&amp;</a:t>
            </a:r>
          </a:p>
          <a:p>
            <a:pPr algn="ctr" eaLnBrk="0" hangingPunct="0"/>
            <a:r>
              <a:rPr lang="en-US" sz="2000">
                <a:solidFill>
                  <a:schemeClr val="bg1"/>
                </a:solidFill>
              </a:rPr>
              <a:t>Innovation</a:t>
            </a:r>
          </a:p>
        </p:txBody>
      </p:sp>
      <p:sp>
        <p:nvSpPr>
          <p:cNvPr id="23566" name="TextBox 28"/>
          <p:cNvSpPr txBox="1">
            <a:spLocks noChangeArrowheads="1"/>
          </p:cNvSpPr>
          <p:nvPr/>
        </p:nvSpPr>
        <p:spPr bwMode="auto">
          <a:xfrm>
            <a:off x="2819400" y="1143000"/>
            <a:ext cx="1555750" cy="1006475"/>
          </a:xfrm>
          <a:prstGeom prst="rect">
            <a:avLst/>
          </a:prstGeom>
          <a:noFill/>
          <a:ln w="9525">
            <a:noFill/>
            <a:miter lim="800000"/>
            <a:headEnd/>
            <a:tailEnd/>
          </a:ln>
        </p:spPr>
        <p:txBody>
          <a:bodyPr wrap="none">
            <a:spAutoFit/>
          </a:bodyPr>
          <a:lstStyle/>
          <a:p>
            <a:pPr algn="ctr" eaLnBrk="0" hangingPunct="0"/>
            <a:r>
              <a:rPr lang="en-US" sz="2000">
                <a:solidFill>
                  <a:schemeClr val="bg1"/>
                </a:solidFill>
              </a:rPr>
              <a:t>Publicly</a:t>
            </a:r>
          </a:p>
          <a:p>
            <a:pPr algn="ctr" eaLnBrk="0" hangingPunct="0"/>
            <a:r>
              <a:rPr lang="en-US" sz="2000">
                <a:solidFill>
                  <a:schemeClr val="bg1"/>
                </a:solidFill>
              </a:rPr>
              <a:t>Presented</a:t>
            </a:r>
          </a:p>
          <a:p>
            <a:pPr algn="ctr" eaLnBrk="0" hangingPunct="0"/>
            <a:r>
              <a:rPr lang="en-US" sz="2000">
                <a:solidFill>
                  <a:schemeClr val="bg1"/>
                </a:solidFill>
              </a:rPr>
              <a:t>Product</a:t>
            </a:r>
          </a:p>
        </p:txBody>
      </p:sp>
      <p:sp>
        <p:nvSpPr>
          <p:cNvPr id="23567" name="TextBox 29"/>
          <p:cNvSpPr txBox="1">
            <a:spLocks noChangeArrowheads="1"/>
          </p:cNvSpPr>
          <p:nvPr/>
        </p:nvSpPr>
        <p:spPr bwMode="auto">
          <a:xfrm>
            <a:off x="2209800" y="4267200"/>
            <a:ext cx="1250950" cy="1006475"/>
          </a:xfrm>
          <a:prstGeom prst="rect">
            <a:avLst/>
          </a:prstGeom>
          <a:noFill/>
          <a:ln w="9525">
            <a:noFill/>
            <a:miter lim="800000"/>
            <a:headEnd/>
            <a:tailEnd/>
          </a:ln>
        </p:spPr>
        <p:txBody>
          <a:bodyPr wrap="none">
            <a:spAutoFit/>
          </a:bodyPr>
          <a:lstStyle/>
          <a:p>
            <a:pPr algn="ctr" eaLnBrk="0" hangingPunct="0"/>
            <a:r>
              <a:rPr lang="en-US" sz="2000">
                <a:solidFill>
                  <a:schemeClr val="bg1"/>
                </a:solidFill>
              </a:rPr>
              <a:t>Student</a:t>
            </a:r>
          </a:p>
          <a:p>
            <a:pPr algn="ctr" eaLnBrk="0" hangingPunct="0"/>
            <a:r>
              <a:rPr lang="en-US" sz="2000">
                <a:solidFill>
                  <a:schemeClr val="bg1"/>
                </a:solidFill>
              </a:rPr>
              <a:t>Voice &amp;</a:t>
            </a:r>
          </a:p>
          <a:p>
            <a:pPr algn="ctr" eaLnBrk="0" hangingPunct="0"/>
            <a:r>
              <a:rPr lang="en-US" sz="2000">
                <a:solidFill>
                  <a:schemeClr val="bg1"/>
                </a:solidFill>
              </a:rPr>
              <a:t>Choice</a:t>
            </a:r>
          </a:p>
        </p:txBody>
      </p:sp>
      <p:sp>
        <p:nvSpPr>
          <p:cNvPr id="23568" name="TextBox 30"/>
          <p:cNvSpPr txBox="1">
            <a:spLocks noChangeArrowheads="1"/>
          </p:cNvSpPr>
          <p:nvPr/>
        </p:nvSpPr>
        <p:spPr bwMode="auto">
          <a:xfrm>
            <a:off x="3854450" y="5334000"/>
            <a:ext cx="1485900" cy="708025"/>
          </a:xfrm>
          <a:prstGeom prst="rect">
            <a:avLst/>
          </a:prstGeom>
          <a:noFill/>
          <a:ln w="9525">
            <a:noFill/>
            <a:miter lim="800000"/>
            <a:headEnd/>
            <a:tailEnd/>
          </a:ln>
        </p:spPr>
        <p:txBody>
          <a:bodyPr wrap="none">
            <a:spAutoFit/>
          </a:bodyPr>
          <a:lstStyle/>
          <a:p>
            <a:pPr algn="ctr" eaLnBrk="0" hangingPunct="0"/>
            <a:r>
              <a:rPr lang="en-US" sz="2000">
                <a:solidFill>
                  <a:schemeClr val="bg1"/>
                </a:solidFill>
              </a:rPr>
              <a:t>Professional</a:t>
            </a:r>
          </a:p>
          <a:p>
            <a:pPr algn="ctr" eaLnBrk="0" hangingPunct="0"/>
            <a:r>
              <a:rPr lang="en-US" sz="2000">
                <a:solidFill>
                  <a:schemeClr val="bg1"/>
                </a:solidFill>
              </a:rPr>
              <a:t>Skills</a:t>
            </a:r>
          </a:p>
        </p:txBody>
      </p:sp>
      <p:sp>
        <p:nvSpPr>
          <p:cNvPr id="23569" name="TextBox 28"/>
          <p:cNvSpPr txBox="1">
            <a:spLocks noChangeArrowheads="1"/>
          </p:cNvSpPr>
          <p:nvPr/>
        </p:nvSpPr>
        <p:spPr bwMode="auto">
          <a:xfrm>
            <a:off x="1955800" y="2667000"/>
            <a:ext cx="1241425" cy="1006475"/>
          </a:xfrm>
          <a:prstGeom prst="rect">
            <a:avLst/>
          </a:prstGeom>
          <a:noFill/>
          <a:ln w="9525">
            <a:noFill/>
            <a:miter lim="800000"/>
            <a:headEnd/>
            <a:tailEnd/>
          </a:ln>
        </p:spPr>
        <p:txBody>
          <a:bodyPr wrap="none">
            <a:spAutoFit/>
          </a:bodyPr>
          <a:lstStyle/>
          <a:p>
            <a:pPr algn="ctr" eaLnBrk="0" hangingPunct="0"/>
            <a:r>
              <a:rPr lang="en-US" sz="2000">
                <a:solidFill>
                  <a:schemeClr val="bg1"/>
                </a:solidFill>
              </a:rPr>
              <a:t>Feedback </a:t>
            </a:r>
          </a:p>
          <a:p>
            <a:pPr algn="ctr" eaLnBrk="0" hangingPunct="0"/>
            <a:r>
              <a:rPr lang="en-US" sz="2000">
                <a:solidFill>
                  <a:schemeClr val="bg1"/>
                </a:solidFill>
              </a:rPr>
              <a:t>&amp;</a:t>
            </a:r>
          </a:p>
          <a:p>
            <a:pPr algn="ctr" eaLnBrk="0" hangingPunct="0"/>
            <a:r>
              <a:rPr lang="en-US" sz="2000">
                <a:solidFill>
                  <a:schemeClr val="bg1"/>
                </a:solidFill>
              </a:rPr>
              <a:t>Revision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a:picLocks noChangeAspect="1"/>
          </p:cNvPicPr>
          <p:nvPr/>
        </p:nvPicPr>
        <p:blipFill>
          <a:blip r:embed="rId3" cstate="print"/>
          <a:srcRect/>
          <a:stretch>
            <a:fillRect/>
          </a:stretch>
        </p:blipFill>
        <p:spPr bwMode="auto">
          <a:xfrm>
            <a:off x="2819400" y="1836311"/>
            <a:ext cx="5263684" cy="31928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1747" name="Freeform 22"/>
          <p:cNvSpPr>
            <a:spLocks noChangeArrowheads="1"/>
          </p:cNvSpPr>
          <p:nvPr/>
        </p:nvSpPr>
        <p:spPr bwMode="auto">
          <a:xfrm rot="5400000">
            <a:off x="-785812" y="2538412"/>
            <a:ext cx="3392488" cy="1820863"/>
          </a:xfrm>
          <a:custGeom>
            <a:avLst/>
            <a:gdLst>
              <a:gd name="T0" fmla="*/ 5954470 w 2540000"/>
              <a:gd name="T1" fmla="*/ 0 h 1363133"/>
              <a:gd name="T2" fmla="*/ 2128523 w 2540000"/>
              <a:gd name="T3" fmla="*/ 0 h 1363133"/>
              <a:gd name="T4" fmla="*/ 0 w 2540000"/>
              <a:gd name="T5" fmla="*/ 4340046 h 1363133"/>
              <a:gd name="T6" fmla="*/ 8082991 w 2540000"/>
              <a:gd name="T7" fmla="*/ 4340046 h 1363133"/>
              <a:gd name="T8" fmla="*/ 5954470 w 2540000"/>
              <a:gd name="T9" fmla="*/ 0 h 1363133"/>
              <a:gd name="T10" fmla="*/ 0 60000 65536"/>
              <a:gd name="T11" fmla="*/ 0 60000 65536"/>
              <a:gd name="T12" fmla="*/ 0 60000 65536"/>
              <a:gd name="T13" fmla="*/ 0 60000 65536"/>
              <a:gd name="T14" fmla="*/ 0 60000 65536"/>
              <a:gd name="T15" fmla="*/ 0 w 2540000"/>
              <a:gd name="T16" fmla="*/ 0 h 1363133"/>
              <a:gd name="T17" fmla="*/ 2540000 w 2540000"/>
              <a:gd name="T18" fmla="*/ 1363133 h 1363133"/>
            </a:gdLst>
            <a:ahLst/>
            <a:cxnLst>
              <a:cxn ang="T10">
                <a:pos x="T0" y="T1"/>
              </a:cxn>
              <a:cxn ang="T11">
                <a:pos x="T2" y="T3"/>
              </a:cxn>
              <a:cxn ang="T12">
                <a:pos x="T4" y="T5"/>
              </a:cxn>
              <a:cxn ang="T13">
                <a:pos x="T6" y="T7"/>
              </a:cxn>
              <a:cxn ang="T14">
                <a:pos x="T8" y="T9"/>
              </a:cxn>
            </a:cxnLst>
            <a:rect l="T15" t="T16" r="T17" b="T18"/>
            <a:pathLst>
              <a:path w="2540000" h="1363133">
                <a:moveTo>
                  <a:pt x="1871133" y="0"/>
                </a:moveTo>
                <a:lnTo>
                  <a:pt x="668867" y="0"/>
                </a:lnTo>
                <a:lnTo>
                  <a:pt x="0" y="1363133"/>
                </a:lnTo>
                <a:lnTo>
                  <a:pt x="2540000" y="1363133"/>
                </a:lnTo>
                <a:lnTo>
                  <a:pt x="1871133" y="0"/>
                </a:lnTo>
                <a:close/>
              </a:path>
            </a:pathLst>
          </a:custGeom>
          <a:solidFill>
            <a:srgbClr val="00417C"/>
          </a:solidFill>
          <a:ln w="9525">
            <a:noFill/>
            <a:round/>
            <a:headEnd/>
            <a:tailEnd/>
          </a:ln>
          <a:effectLst>
            <a:outerShdw dist="127000" dir="19560015" rotWithShape="0">
              <a:srgbClr val="808080">
                <a:alpha val="42998"/>
              </a:srgbClr>
            </a:outerShdw>
          </a:effectLst>
        </p:spPr>
        <p:txBody>
          <a:bodyPr/>
          <a:lstStyle/>
          <a:p>
            <a:pPr>
              <a:defRPr/>
            </a:pPr>
            <a:endParaRPr lang="en-US">
              <a:latin typeface="Calibri" pitchFamily="-107" charset="0"/>
              <a:ea typeface="MS PGothic" pitchFamily="34" charset="-128"/>
            </a:endParaRPr>
          </a:p>
        </p:txBody>
      </p:sp>
      <p:sp>
        <p:nvSpPr>
          <p:cNvPr id="24580" name="TextBox 24"/>
          <p:cNvSpPr txBox="1">
            <a:spLocks noChangeArrowheads="1"/>
          </p:cNvSpPr>
          <p:nvPr/>
        </p:nvSpPr>
        <p:spPr bwMode="auto">
          <a:xfrm>
            <a:off x="68263" y="2994025"/>
            <a:ext cx="1495425" cy="892175"/>
          </a:xfrm>
          <a:prstGeom prst="rect">
            <a:avLst/>
          </a:prstGeom>
          <a:noFill/>
          <a:ln w="9525">
            <a:noFill/>
            <a:miter lim="800000"/>
            <a:headEnd/>
            <a:tailEnd/>
          </a:ln>
        </p:spPr>
        <p:txBody>
          <a:bodyPr wrap="none">
            <a:spAutoFit/>
          </a:bodyPr>
          <a:lstStyle/>
          <a:p>
            <a:pPr algn="ctr" eaLnBrk="0" hangingPunct="0"/>
            <a:r>
              <a:rPr lang="en-US" sz="2800">
                <a:solidFill>
                  <a:schemeClr val="bg1"/>
                </a:solidFill>
              </a:rPr>
              <a:t>Essential</a:t>
            </a:r>
            <a:endParaRPr lang="en-US">
              <a:solidFill>
                <a:schemeClr val="bg1"/>
              </a:solidFill>
            </a:endParaRPr>
          </a:p>
          <a:p>
            <a:pPr algn="ctr" eaLnBrk="0" hangingPunct="0"/>
            <a:r>
              <a:rPr lang="en-US">
                <a:solidFill>
                  <a:schemeClr val="bg1"/>
                </a:solidFill>
              </a:rPr>
              <a:t>Question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descr="bookmouse.jpg"/>
          <p:cNvPicPr>
            <a:picLocks noChangeAspect="1"/>
          </p:cNvPicPr>
          <p:nvPr/>
        </p:nvPicPr>
        <p:blipFill>
          <a:blip r:embed="rId3" cstate="print"/>
          <a:srcRect t="6905"/>
          <a:stretch>
            <a:fillRect/>
          </a:stretch>
        </p:blipFill>
        <p:spPr bwMode="auto">
          <a:xfrm>
            <a:off x="3352800" y="0"/>
            <a:ext cx="4419600" cy="6164263"/>
          </a:xfrm>
          <a:prstGeom prst="rect">
            <a:avLst/>
          </a:prstGeom>
          <a:noFill/>
          <a:ln w="9525">
            <a:noFill/>
            <a:miter lim="800000"/>
            <a:headEnd/>
            <a:tailEnd/>
          </a:ln>
        </p:spPr>
      </p:pic>
      <p:sp>
        <p:nvSpPr>
          <p:cNvPr id="32771" name="Freeform 5"/>
          <p:cNvSpPr>
            <a:spLocks noChangeArrowheads="1"/>
          </p:cNvSpPr>
          <p:nvPr/>
        </p:nvSpPr>
        <p:spPr bwMode="auto">
          <a:xfrm rot="5400000">
            <a:off x="-785812" y="2538412"/>
            <a:ext cx="3392488" cy="1820863"/>
          </a:xfrm>
          <a:custGeom>
            <a:avLst/>
            <a:gdLst>
              <a:gd name="T0" fmla="*/ 5954470 w 2540000"/>
              <a:gd name="T1" fmla="*/ 0 h 1363133"/>
              <a:gd name="T2" fmla="*/ 2128523 w 2540000"/>
              <a:gd name="T3" fmla="*/ 0 h 1363133"/>
              <a:gd name="T4" fmla="*/ 0 w 2540000"/>
              <a:gd name="T5" fmla="*/ 4340046 h 1363133"/>
              <a:gd name="T6" fmla="*/ 8082991 w 2540000"/>
              <a:gd name="T7" fmla="*/ 4340046 h 1363133"/>
              <a:gd name="T8" fmla="*/ 5954470 w 2540000"/>
              <a:gd name="T9" fmla="*/ 0 h 1363133"/>
              <a:gd name="T10" fmla="*/ 0 60000 65536"/>
              <a:gd name="T11" fmla="*/ 0 60000 65536"/>
              <a:gd name="T12" fmla="*/ 0 60000 65536"/>
              <a:gd name="T13" fmla="*/ 0 60000 65536"/>
              <a:gd name="T14" fmla="*/ 0 60000 65536"/>
              <a:gd name="T15" fmla="*/ 0 w 2540000"/>
              <a:gd name="T16" fmla="*/ 0 h 1363133"/>
              <a:gd name="T17" fmla="*/ 2540000 w 2540000"/>
              <a:gd name="T18" fmla="*/ 1363133 h 1363133"/>
            </a:gdLst>
            <a:ahLst/>
            <a:cxnLst>
              <a:cxn ang="T10">
                <a:pos x="T0" y="T1"/>
              </a:cxn>
              <a:cxn ang="T11">
                <a:pos x="T2" y="T3"/>
              </a:cxn>
              <a:cxn ang="T12">
                <a:pos x="T4" y="T5"/>
              </a:cxn>
              <a:cxn ang="T13">
                <a:pos x="T6" y="T7"/>
              </a:cxn>
              <a:cxn ang="T14">
                <a:pos x="T8" y="T9"/>
              </a:cxn>
            </a:cxnLst>
            <a:rect l="T15" t="T16" r="T17" b="T18"/>
            <a:pathLst>
              <a:path w="2540000" h="1363133">
                <a:moveTo>
                  <a:pt x="1871133" y="0"/>
                </a:moveTo>
                <a:lnTo>
                  <a:pt x="668867" y="0"/>
                </a:lnTo>
                <a:lnTo>
                  <a:pt x="0" y="1363133"/>
                </a:lnTo>
                <a:lnTo>
                  <a:pt x="2540000" y="1363133"/>
                </a:lnTo>
                <a:lnTo>
                  <a:pt x="1871133" y="0"/>
                </a:lnTo>
                <a:close/>
              </a:path>
            </a:pathLst>
          </a:custGeom>
          <a:solidFill>
            <a:srgbClr val="00417C"/>
          </a:solidFill>
          <a:ln w="9525">
            <a:noFill/>
            <a:round/>
            <a:headEnd/>
            <a:tailEnd/>
          </a:ln>
          <a:effectLst>
            <a:outerShdw dist="127000" dir="19560015" rotWithShape="0">
              <a:srgbClr val="808080">
                <a:alpha val="42998"/>
              </a:srgbClr>
            </a:outerShdw>
          </a:effectLst>
        </p:spPr>
        <p:txBody>
          <a:bodyPr/>
          <a:lstStyle/>
          <a:p>
            <a:pPr>
              <a:defRPr/>
            </a:pPr>
            <a:endParaRPr lang="en-US">
              <a:latin typeface="Calibri" pitchFamily="-107" charset="0"/>
              <a:ea typeface="MS PGothic" pitchFamily="34" charset="-128"/>
            </a:endParaRPr>
          </a:p>
        </p:txBody>
      </p:sp>
      <p:sp>
        <p:nvSpPr>
          <p:cNvPr id="25604" name="TextBox 24"/>
          <p:cNvSpPr txBox="1">
            <a:spLocks noChangeArrowheads="1"/>
          </p:cNvSpPr>
          <p:nvPr/>
        </p:nvSpPr>
        <p:spPr bwMode="auto">
          <a:xfrm>
            <a:off x="328613" y="2819400"/>
            <a:ext cx="1036637" cy="1373188"/>
          </a:xfrm>
          <a:prstGeom prst="rect">
            <a:avLst/>
          </a:prstGeom>
          <a:noFill/>
          <a:ln w="9525">
            <a:noFill/>
            <a:miter lim="800000"/>
            <a:headEnd/>
            <a:tailEnd/>
          </a:ln>
        </p:spPr>
        <p:txBody>
          <a:bodyPr wrap="none">
            <a:spAutoFit/>
          </a:bodyPr>
          <a:lstStyle/>
          <a:p>
            <a:pPr algn="ctr" eaLnBrk="0" hangingPunct="0"/>
            <a:r>
              <a:rPr lang="en-US">
                <a:solidFill>
                  <a:schemeClr val="bg1"/>
                </a:solidFill>
              </a:rPr>
              <a:t> </a:t>
            </a:r>
            <a:r>
              <a:rPr lang="en-US" sz="2800">
                <a:solidFill>
                  <a:schemeClr val="bg1"/>
                </a:solidFill>
              </a:rPr>
              <a:t>Need</a:t>
            </a:r>
          </a:p>
          <a:p>
            <a:pPr algn="ctr" eaLnBrk="0" hangingPunct="0"/>
            <a:r>
              <a:rPr lang="en-US" sz="2800">
                <a:solidFill>
                  <a:schemeClr val="bg1"/>
                </a:solidFill>
              </a:rPr>
              <a:t>to</a:t>
            </a:r>
          </a:p>
          <a:p>
            <a:pPr algn="ctr" eaLnBrk="0" hangingPunct="0"/>
            <a:r>
              <a:rPr lang="en-US" sz="2800">
                <a:solidFill>
                  <a:schemeClr val="bg1"/>
                </a:solidFill>
              </a:rPr>
              <a:t>Know</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Freeform 4"/>
          <p:cNvSpPr>
            <a:spLocks noChangeArrowheads="1"/>
          </p:cNvSpPr>
          <p:nvPr/>
        </p:nvSpPr>
        <p:spPr bwMode="auto">
          <a:xfrm rot="5400000">
            <a:off x="-785812" y="2538412"/>
            <a:ext cx="3392488" cy="1820863"/>
          </a:xfrm>
          <a:custGeom>
            <a:avLst/>
            <a:gdLst>
              <a:gd name="T0" fmla="*/ 5954470 w 2540000"/>
              <a:gd name="T1" fmla="*/ 0 h 1363133"/>
              <a:gd name="T2" fmla="*/ 2128523 w 2540000"/>
              <a:gd name="T3" fmla="*/ 0 h 1363133"/>
              <a:gd name="T4" fmla="*/ 0 w 2540000"/>
              <a:gd name="T5" fmla="*/ 4340046 h 1363133"/>
              <a:gd name="T6" fmla="*/ 8082991 w 2540000"/>
              <a:gd name="T7" fmla="*/ 4340046 h 1363133"/>
              <a:gd name="T8" fmla="*/ 5954470 w 2540000"/>
              <a:gd name="T9" fmla="*/ 0 h 1363133"/>
              <a:gd name="T10" fmla="*/ 0 60000 65536"/>
              <a:gd name="T11" fmla="*/ 0 60000 65536"/>
              <a:gd name="T12" fmla="*/ 0 60000 65536"/>
              <a:gd name="T13" fmla="*/ 0 60000 65536"/>
              <a:gd name="T14" fmla="*/ 0 60000 65536"/>
              <a:gd name="T15" fmla="*/ 0 w 2540000"/>
              <a:gd name="T16" fmla="*/ 0 h 1363133"/>
              <a:gd name="T17" fmla="*/ 2540000 w 2540000"/>
              <a:gd name="T18" fmla="*/ 1363133 h 1363133"/>
            </a:gdLst>
            <a:ahLst/>
            <a:cxnLst>
              <a:cxn ang="T10">
                <a:pos x="T0" y="T1"/>
              </a:cxn>
              <a:cxn ang="T11">
                <a:pos x="T2" y="T3"/>
              </a:cxn>
              <a:cxn ang="T12">
                <a:pos x="T4" y="T5"/>
              </a:cxn>
              <a:cxn ang="T13">
                <a:pos x="T6" y="T7"/>
              </a:cxn>
              <a:cxn ang="T14">
                <a:pos x="T8" y="T9"/>
              </a:cxn>
            </a:cxnLst>
            <a:rect l="T15" t="T16" r="T17" b="T18"/>
            <a:pathLst>
              <a:path w="2540000" h="1363133">
                <a:moveTo>
                  <a:pt x="1871133" y="0"/>
                </a:moveTo>
                <a:lnTo>
                  <a:pt x="668867" y="0"/>
                </a:lnTo>
                <a:lnTo>
                  <a:pt x="0" y="1363133"/>
                </a:lnTo>
                <a:lnTo>
                  <a:pt x="2540000" y="1363133"/>
                </a:lnTo>
                <a:lnTo>
                  <a:pt x="1871133" y="0"/>
                </a:lnTo>
                <a:close/>
              </a:path>
            </a:pathLst>
          </a:custGeom>
          <a:solidFill>
            <a:srgbClr val="00417C"/>
          </a:solidFill>
          <a:ln w="9525">
            <a:noFill/>
            <a:round/>
            <a:headEnd/>
            <a:tailEnd/>
          </a:ln>
          <a:effectLst>
            <a:outerShdw dist="127000" dir="19560015" rotWithShape="0">
              <a:srgbClr val="808080">
                <a:alpha val="42998"/>
              </a:srgbClr>
            </a:outerShdw>
          </a:effectLst>
        </p:spPr>
        <p:txBody>
          <a:bodyPr/>
          <a:lstStyle/>
          <a:p>
            <a:pPr>
              <a:defRPr/>
            </a:pPr>
            <a:endParaRPr lang="en-US">
              <a:latin typeface="Calibri" pitchFamily="-107" charset="0"/>
              <a:ea typeface="MS PGothic" pitchFamily="34" charset="-128"/>
            </a:endParaRPr>
          </a:p>
        </p:txBody>
      </p:sp>
      <p:sp>
        <p:nvSpPr>
          <p:cNvPr id="26627" name="TextBox 24"/>
          <p:cNvSpPr txBox="1">
            <a:spLocks noChangeArrowheads="1"/>
          </p:cNvSpPr>
          <p:nvPr/>
        </p:nvSpPr>
        <p:spPr bwMode="auto">
          <a:xfrm>
            <a:off x="0" y="2819400"/>
            <a:ext cx="1787525" cy="1373188"/>
          </a:xfrm>
          <a:prstGeom prst="rect">
            <a:avLst/>
          </a:prstGeom>
          <a:noFill/>
          <a:ln w="9525">
            <a:noFill/>
            <a:miter lim="800000"/>
            <a:headEnd/>
            <a:tailEnd/>
          </a:ln>
        </p:spPr>
        <p:txBody>
          <a:bodyPr wrap="none">
            <a:spAutoFit/>
          </a:bodyPr>
          <a:lstStyle/>
          <a:p>
            <a:pPr algn="ctr" eaLnBrk="0" hangingPunct="0"/>
            <a:r>
              <a:rPr lang="en-US" sz="2800">
                <a:solidFill>
                  <a:schemeClr val="bg1"/>
                </a:solidFill>
              </a:rPr>
              <a:t>Inquiry</a:t>
            </a:r>
          </a:p>
          <a:p>
            <a:pPr algn="ctr" eaLnBrk="0" hangingPunct="0"/>
            <a:r>
              <a:rPr lang="en-US" sz="2800">
                <a:solidFill>
                  <a:schemeClr val="bg1"/>
                </a:solidFill>
              </a:rPr>
              <a:t>&amp;</a:t>
            </a:r>
          </a:p>
          <a:p>
            <a:pPr algn="ctr" eaLnBrk="0" hangingPunct="0"/>
            <a:r>
              <a:rPr lang="en-US" sz="2800">
                <a:solidFill>
                  <a:schemeClr val="bg1"/>
                </a:solidFill>
              </a:rPr>
              <a:t>Innovation</a:t>
            </a:r>
          </a:p>
        </p:txBody>
      </p:sp>
      <p:pic>
        <p:nvPicPr>
          <p:cNvPr id="26628" name="Picture 21" descr="magnifyglassgirl.jpg"/>
          <p:cNvPicPr>
            <a:picLocks noChangeAspect="1"/>
          </p:cNvPicPr>
          <p:nvPr/>
        </p:nvPicPr>
        <p:blipFill>
          <a:blip r:embed="rId3" cstate="print"/>
          <a:srcRect/>
          <a:stretch>
            <a:fillRect/>
          </a:stretch>
        </p:blipFill>
        <p:spPr bwMode="auto">
          <a:xfrm>
            <a:off x="2489200" y="2209800"/>
            <a:ext cx="6654800" cy="4429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reeform 20"/>
          <p:cNvSpPr>
            <a:spLocks noChangeArrowheads="1"/>
          </p:cNvSpPr>
          <p:nvPr/>
        </p:nvSpPr>
        <p:spPr bwMode="auto">
          <a:xfrm rot="5400000">
            <a:off x="-785812" y="2538412"/>
            <a:ext cx="3392488" cy="1820863"/>
          </a:xfrm>
          <a:custGeom>
            <a:avLst/>
            <a:gdLst>
              <a:gd name="T0" fmla="*/ 5954470 w 2540000"/>
              <a:gd name="T1" fmla="*/ 0 h 1363133"/>
              <a:gd name="T2" fmla="*/ 2128523 w 2540000"/>
              <a:gd name="T3" fmla="*/ 0 h 1363133"/>
              <a:gd name="T4" fmla="*/ 0 w 2540000"/>
              <a:gd name="T5" fmla="*/ 4340046 h 1363133"/>
              <a:gd name="T6" fmla="*/ 8082991 w 2540000"/>
              <a:gd name="T7" fmla="*/ 4340046 h 1363133"/>
              <a:gd name="T8" fmla="*/ 5954470 w 2540000"/>
              <a:gd name="T9" fmla="*/ 0 h 1363133"/>
              <a:gd name="T10" fmla="*/ 0 60000 65536"/>
              <a:gd name="T11" fmla="*/ 0 60000 65536"/>
              <a:gd name="T12" fmla="*/ 0 60000 65536"/>
              <a:gd name="T13" fmla="*/ 0 60000 65536"/>
              <a:gd name="T14" fmla="*/ 0 60000 65536"/>
              <a:gd name="T15" fmla="*/ 0 w 2540000"/>
              <a:gd name="T16" fmla="*/ 0 h 1363133"/>
              <a:gd name="T17" fmla="*/ 2540000 w 2540000"/>
              <a:gd name="T18" fmla="*/ 1363133 h 1363133"/>
            </a:gdLst>
            <a:ahLst/>
            <a:cxnLst>
              <a:cxn ang="T10">
                <a:pos x="T0" y="T1"/>
              </a:cxn>
              <a:cxn ang="T11">
                <a:pos x="T2" y="T3"/>
              </a:cxn>
              <a:cxn ang="T12">
                <a:pos x="T4" y="T5"/>
              </a:cxn>
              <a:cxn ang="T13">
                <a:pos x="T6" y="T7"/>
              </a:cxn>
              <a:cxn ang="T14">
                <a:pos x="T8" y="T9"/>
              </a:cxn>
            </a:cxnLst>
            <a:rect l="T15" t="T16" r="T17" b="T18"/>
            <a:pathLst>
              <a:path w="2540000" h="1363133">
                <a:moveTo>
                  <a:pt x="1871133" y="0"/>
                </a:moveTo>
                <a:lnTo>
                  <a:pt x="668867" y="0"/>
                </a:lnTo>
                <a:lnTo>
                  <a:pt x="0" y="1363133"/>
                </a:lnTo>
                <a:lnTo>
                  <a:pt x="2540000" y="1363133"/>
                </a:lnTo>
                <a:lnTo>
                  <a:pt x="1871133" y="0"/>
                </a:lnTo>
                <a:close/>
              </a:path>
            </a:pathLst>
          </a:custGeom>
          <a:solidFill>
            <a:srgbClr val="00417C"/>
          </a:solidFill>
          <a:ln w="9525">
            <a:noFill/>
            <a:round/>
            <a:headEnd/>
            <a:tailEnd/>
          </a:ln>
          <a:effectLst>
            <a:outerShdw dist="127000" dir="19560015" rotWithShape="0">
              <a:srgbClr val="808080">
                <a:alpha val="42998"/>
              </a:srgbClr>
            </a:outerShdw>
          </a:effectLst>
        </p:spPr>
        <p:txBody>
          <a:bodyPr/>
          <a:lstStyle/>
          <a:p>
            <a:pPr>
              <a:defRPr/>
            </a:pPr>
            <a:endParaRPr lang="en-US">
              <a:latin typeface="Calibri" pitchFamily="-107" charset="0"/>
              <a:ea typeface="MS PGothic" pitchFamily="34" charset="-128"/>
            </a:endParaRPr>
          </a:p>
        </p:txBody>
      </p:sp>
      <p:sp>
        <p:nvSpPr>
          <p:cNvPr id="27651" name="TextBox 24"/>
          <p:cNvSpPr txBox="1">
            <a:spLocks noChangeArrowheads="1"/>
          </p:cNvSpPr>
          <p:nvPr/>
        </p:nvSpPr>
        <p:spPr bwMode="auto">
          <a:xfrm>
            <a:off x="-152400" y="2959100"/>
            <a:ext cx="2133600" cy="830263"/>
          </a:xfrm>
          <a:prstGeom prst="rect">
            <a:avLst/>
          </a:prstGeom>
          <a:noFill/>
          <a:ln w="9525">
            <a:noFill/>
            <a:miter lim="800000"/>
            <a:headEnd/>
            <a:tailEnd/>
          </a:ln>
        </p:spPr>
        <p:txBody>
          <a:bodyPr>
            <a:spAutoFit/>
          </a:bodyPr>
          <a:lstStyle/>
          <a:p>
            <a:pPr algn="ctr" eaLnBrk="0" hangingPunct="0"/>
            <a:r>
              <a:rPr lang="en-US">
                <a:solidFill>
                  <a:schemeClr val="bg1"/>
                </a:solidFill>
              </a:rPr>
              <a:t>Professional</a:t>
            </a:r>
          </a:p>
          <a:p>
            <a:pPr algn="ctr" eaLnBrk="0" hangingPunct="0"/>
            <a:r>
              <a:rPr lang="en-US">
                <a:solidFill>
                  <a:schemeClr val="bg1"/>
                </a:solidFill>
              </a:rPr>
              <a:t>Skills </a:t>
            </a:r>
          </a:p>
        </p:txBody>
      </p:sp>
      <p:pic>
        <p:nvPicPr>
          <p:cNvPr id="19" name="Picture 18" descr="ropescourse2.jpg"/>
          <p:cNvPicPr>
            <a:picLocks noChangeAspect="1"/>
          </p:cNvPicPr>
          <p:nvPr/>
        </p:nvPicPr>
        <p:blipFill>
          <a:blip r:embed="rId3" cstate="print"/>
          <a:stretch>
            <a:fillRect/>
          </a:stretch>
        </p:blipFill>
        <p:spPr>
          <a:xfrm>
            <a:off x="3657600" y="457200"/>
            <a:ext cx="3886200" cy="58053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7" descr="sg-icecream"/>
          <p:cNvPicPr>
            <a:picLocks noChangeAspect="1" noChangeArrowheads="1"/>
          </p:cNvPicPr>
          <p:nvPr/>
        </p:nvPicPr>
        <p:blipFill>
          <a:blip r:embed="rId3" cstate="print"/>
          <a:srcRect/>
          <a:stretch>
            <a:fillRect/>
          </a:stretch>
        </p:blipFill>
        <p:spPr bwMode="auto">
          <a:xfrm>
            <a:off x="3314700" y="831850"/>
            <a:ext cx="4610100" cy="4502150"/>
          </a:xfrm>
          <a:prstGeom prst="rect">
            <a:avLst/>
          </a:prstGeom>
          <a:noFill/>
          <a:ln w="9525">
            <a:noFill/>
            <a:miter lim="800000"/>
            <a:headEnd/>
            <a:tailEnd/>
          </a:ln>
        </p:spPr>
      </p:pic>
      <p:sp>
        <p:nvSpPr>
          <p:cNvPr id="35843" name="Freeform 19"/>
          <p:cNvSpPr>
            <a:spLocks noChangeArrowheads="1"/>
          </p:cNvSpPr>
          <p:nvPr/>
        </p:nvSpPr>
        <p:spPr bwMode="auto">
          <a:xfrm rot="5400000">
            <a:off x="-785812" y="2538412"/>
            <a:ext cx="3392488" cy="1820863"/>
          </a:xfrm>
          <a:custGeom>
            <a:avLst/>
            <a:gdLst>
              <a:gd name="T0" fmla="*/ 5954470 w 2540000"/>
              <a:gd name="T1" fmla="*/ 0 h 1363133"/>
              <a:gd name="T2" fmla="*/ 2128523 w 2540000"/>
              <a:gd name="T3" fmla="*/ 0 h 1363133"/>
              <a:gd name="T4" fmla="*/ 0 w 2540000"/>
              <a:gd name="T5" fmla="*/ 4340046 h 1363133"/>
              <a:gd name="T6" fmla="*/ 8082991 w 2540000"/>
              <a:gd name="T7" fmla="*/ 4340046 h 1363133"/>
              <a:gd name="T8" fmla="*/ 5954470 w 2540000"/>
              <a:gd name="T9" fmla="*/ 0 h 1363133"/>
              <a:gd name="T10" fmla="*/ 0 60000 65536"/>
              <a:gd name="T11" fmla="*/ 0 60000 65536"/>
              <a:gd name="T12" fmla="*/ 0 60000 65536"/>
              <a:gd name="T13" fmla="*/ 0 60000 65536"/>
              <a:gd name="T14" fmla="*/ 0 60000 65536"/>
              <a:gd name="T15" fmla="*/ 0 w 2540000"/>
              <a:gd name="T16" fmla="*/ 0 h 1363133"/>
              <a:gd name="T17" fmla="*/ 2540000 w 2540000"/>
              <a:gd name="T18" fmla="*/ 1363133 h 1363133"/>
            </a:gdLst>
            <a:ahLst/>
            <a:cxnLst>
              <a:cxn ang="T10">
                <a:pos x="T0" y="T1"/>
              </a:cxn>
              <a:cxn ang="T11">
                <a:pos x="T2" y="T3"/>
              </a:cxn>
              <a:cxn ang="T12">
                <a:pos x="T4" y="T5"/>
              </a:cxn>
              <a:cxn ang="T13">
                <a:pos x="T6" y="T7"/>
              </a:cxn>
              <a:cxn ang="T14">
                <a:pos x="T8" y="T9"/>
              </a:cxn>
            </a:cxnLst>
            <a:rect l="T15" t="T16" r="T17" b="T18"/>
            <a:pathLst>
              <a:path w="2540000" h="1363133">
                <a:moveTo>
                  <a:pt x="1871133" y="0"/>
                </a:moveTo>
                <a:lnTo>
                  <a:pt x="668867" y="0"/>
                </a:lnTo>
                <a:lnTo>
                  <a:pt x="0" y="1363133"/>
                </a:lnTo>
                <a:lnTo>
                  <a:pt x="2540000" y="1363133"/>
                </a:lnTo>
                <a:lnTo>
                  <a:pt x="1871133" y="0"/>
                </a:lnTo>
                <a:close/>
              </a:path>
            </a:pathLst>
          </a:custGeom>
          <a:solidFill>
            <a:srgbClr val="00417C"/>
          </a:solidFill>
          <a:ln w="9525">
            <a:noFill/>
            <a:round/>
            <a:headEnd/>
            <a:tailEnd/>
          </a:ln>
          <a:effectLst>
            <a:outerShdw dist="127000" dir="19560015" rotWithShape="0">
              <a:srgbClr val="808080">
                <a:alpha val="42998"/>
              </a:srgbClr>
            </a:outerShdw>
          </a:effectLst>
        </p:spPr>
        <p:txBody>
          <a:bodyPr/>
          <a:lstStyle/>
          <a:p>
            <a:pPr>
              <a:defRPr/>
            </a:pPr>
            <a:endParaRPr lang="en-US">
              <a:latin typeface="Calibri" pitchFamily="-107" charset="0"/>
              <a:ea typeface="MS PGothic" pitchFamily="34" charset="-128"/>
            </a:endParaRPr>
          </a:p>
        </p:txBody>
      </p:sp>
      <p:sp>
        <p:nvSpPr>
          <p:cNvPr id="28676" name="TextBox 24"/>
          <p:cNvSpPr txBox="1">
            <a:spLocks noChangeArrowheads="1"/>
          </p:cNvSpPr>
          <p:nvPr/>
        </p:nvSpPr>
        <p:spPr bwMode="auto">
          <a:xfrm>
            <a:off x="223838" y="2819400"/>
            <a:ext cx="1350962" cy="1373188"/>
          </a:xfrm>
          <a:prstGeom prst="rect">
            <a:avLst/>
          </a:prstGeom>
          <a:noFill/>
          <a:ln w="9525">
            <a:noFill/>
            <a:miter lim="800000"/>
            <a:headEnd/>
            <a:tailEnd/>
          </a:ln>
        </p:spPr>
        <p:txBody>
          <a:bodyPr wrap="none">
            <a:spAutoFit/>
          </a:bodyPr>
          <a:lstStyle/>
          <a:p>
            <a:pPr algn="ctr" eaLnBrk="0" hangingPunct="0"/>
            <a:r>
              <a:rPr lang="en-US" sz="2800">
                <a:solidFill>
                  <a:schemeClr val="bg1"/>
                </a:solidFill>
              </a:rPr>
              <a:t>Student</a:t>
            </a:r>
          </a:p>
          <a:p>
            <a:pPr algn="ctr" eaLnBrk="0" hangingPunct="0"/>
            <a:r>
              <a:rPr lang="en-US" sz="2800">
                <a:solidFill>
                  <a:schemeClr val="bg1"/>
                </a:solidFill>
              </a:rPr>
              <a:t>Voice &amp;</a:t>
            </a:r>
          </a:p>
          <a:p>
            <a:pPr algn="ctr" eaLnBrk="0" hangingPunct="0"/>
            <a:r>
              <a:rPr lang="en-US" sz="2800">
                <a:solidFill>
                  <a:schemeClr val="bg1"/>
                </a:solidFill>
              </a:rPr>
              <a:t>Choice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6"/>
          <p:cNvPicPr>
            <a:picLocks noChangeAspect="1"/>
          </p:cNvPicPr>
          <p:nvPr/>
        </p:nvPicPr>
        <p:blipFill>
          <a:blip r:embed="rId3" cstate="print"/>
          <a:srcRect/>
          <a:stretch>
            <a:fillRect/>
          </a:stretch>
        </p:blipFill>
        <p:spPr bwMode="auto">
          <a:xfrm>
            <a:off x="0" y="1981200"/>
            <a:ext cx="4038600" cy="3733800"/>
          </a:xfrm>
          <a:prstGeom prst="rect">
            <a:avLst/>
          </a:prstGeom>
          <a:noFill/>
          <a:ln w="9525">
            <a:noFill/>
            <a:miter lim="800000"/>
            <a:headEnd/>
            <a:tailEnd/>
          </a:ln>
        </p:spPr>
      </p:pic>
      <p:sp>
        <p:nvSpPr>
          <p:cNvPr id="6147" name="TextBox 4"/>
          <p:cNvSpPr txBox="1">
            <a:spLocks noChangeArrowheads="1"/>
          </p:cNvSpPr>
          <p:nvPr/>
        </p:nvSpPr>
        <p:spPr bwMode="auto">
          <a:xfrm>
            <a:off x="3773488" y="457200"/>
            <a:ext cx="5370512" cy="6002338"/>
          </a:xfrm>
          <a:prstGeom prst="rect">
            <a:avLst/>
          </a:prstGeom>
          <a:noFill/>
          <a:ln w="9525">
            <a:noFill/>
            <a:miter lim="800000"/>
            <a:headEnd/>
            <a:tailEnd/>
          </a:ln>
        </p:spPr>
        <p:txBody>
          <a:bodyPr>
            <a:spAutoFit/>
          </a:bodyPr>
          <a:lstStyle/>
          <a:p>
            <a:r>
              <a:rPr lang="en-US" dirty="0">
                <a:solidFill>
                  <a:srgbClr val="B6121B"/>
                </a:solidFill>
              </a:rPr>
              <a:t>By the end </a:t>
            </a:r>
            <a:r>
              <a:rPr lang="en-US" dirty="0" smtClean="0">
                <a:solidFill>
                  <a:srgbClr val="B6121B"/>
                </a:solidFill>
              </a:rPr>
              <a:t>of this PBL Review, </a:t>
            </a:r>
            <a:r>
              <a:rPr lang="en-US" dirty="0">
                <a:solidFill>
                  <a:srgbClr val="B6121B"/>
                </a:solidFill>
              </a:rPr>
              <a:t>you will have the tools to start planning an interdisciplinary PBL project by:</a:t>
            </a:r>
          </a:p>
          <a:p>
            <a:endParaRPr lang="en-US" dirty="0"/>
          </a:p>
          <a:p>
            <a:r>
              <a:rPr lang="en-US" dirty="0"/>
              <a:t>O Understanding “Main Course” PBL</a:t>
            </a:r>
          </a:p>
          <a:p>
            <a:endParaRPr lang="en-US" dirty="0"/>
          </a:p>
          <a:p>
            <a:r>
              <a:rPr lang="en-US" dirty="0"/>
              <a:t>O Generating a Project Idea</a:t>
            </a:r>
          </a:p>
          <a:p>
            <a:endParaRPr lang="en-US" dirty="0"/>
          </a:p>
          <a:p>
            <a:r>
              <a:rPr lang="en-US" dirty="0"/>
              <a:t>O Refining an Essential Question</a:t>
            </a:r>
          </a:p>
          <a:p>
            <a:endParaRPr lang="en-US" dirty="0"/>
          </a:p>
          <a:p>
            <a:r>
              <a:rPr lang="en-US" dirty="0"/>
              <a:t>O Balancing Assessment Strategies</a:t>
            </a:r>
          </a:p>
          <a:p>
            <a:endParaRPr lang="en-US" dirty="0"/>
          </a:p>
          <a:p>
            <a:r>
              <a:rPr lang="en-US" dirty="0"/>
              <a:t>O Gathering Tips for Managing Projects</a:t>
            </a:r>
          </a:p>
          <a:p>
            <a:endParaRPr lang="en-US" dirty="0"/>
          </a:p>
          <a:p>
            <a:r>
              <a:rPr lang="en-US" dirty="0"/>
              <a:t>O All of the Above</a:t>
            </a:r>
          </a:p>
          <a:p>
            <a:endParaRPr lang="en-US" dirty="0"/>
          </a:p>
        </p:txBody>
      </p:sp>
      <p:sp>
        <p:nvSpPr>
          <p:cNvPr id="6148" name="Freeform 19"/>
          <p:cNvSpPr>
            <a:spLocks noChangeArrowheads="1"/>
          </p:cNvSpPr>
          <p:nvPr/>
        </p:nvSpPr>
        <p:spPr bwMode="auto">
          <a:xfrm>
            <a:off x="3886200" y="5715000"/>
            <a:ext cx="152400" cy="152400"/>
          </a:xfrm>
          <a:custGeom>
            <a:avLst/>
            <a:gdLst>
              <a:gd name="T0" fmla="*/ 34729038 w 127000"/>
              <a:gd name="T1" fmla="*/ 5321 h 160997"/>
              <a:gd name="T2" fmla="*/ 8682312 w 127000"/>
              <a:gd name="T3" fmla="*/ 3997 h 160997"/>
              <a:gd name="T4" fmla="*/ 2893959 w 127000"/>
              <a:gd name="T5" fmla="*/ 11947 h 160997"/>
              <a:gd name="T6" fmla="*/ 0 w 127000"/>
              <a:gd name="T7" fmla="*/ 15923 h 160997"/>
              <a:gd name="T8" fmla="*/ 2893959 w 127000"/>
              <a:gd name="T9" fmla="*/ 19900 h 160997"/>
              <a:gd name="T10" fmla="*/ 17364461 w 127000"/>
              <a:gd name="T11" fmla="*/ 25200 h 160997"/>
              <a:gd name="T12" fmla="*/ 37623092 w 127000"/>
              <a:gd name="T13" fmla="*/ 21225 h 160997"/>
              <a:gd name="T14" fmla="*/ 43411285 w 127000"/>
              <a:gd name="T15" fmla="*/ 13273 h 160997"/>
              <a:gd name="T16" fmla="*/ 34729038 w 127000"/>
              <a:gd name="T17" fmla="*/ 5321 h 1609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00"/>
              <a:gd name="T28" fmla="*/ 0 h 160997"/>
              <a:gd name="T29" fmla="*/ 127000 w 127000"/>
              <a:gd name="T30" fmla="*/ 160997 h 1609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00" h="160997">
                <a:moveTo>
                  <a:pt x="101600" y="33997"/>
                </a:moveTo>
                <a:cubicBezTo>
                  <a:pt x="80454" y="23424"/>
                  <a:pt x="50930" y="0"/>
                  <a:pt x="25400" y="25530"/>
                </a:cubicBezTo>
                <a:cubicBezTo>
                  <a:pt x="12779" y="38151"/>
                  <a:pt x="14111" y="59397"/>
                  <a:pt x="8467" y="76330"/>
                </a:cubicBezTo>
                <a:lnTo>
                  <a:pt x="0" y="101730"/>
                </a:lnTo>
                <a:cubicBezTo>
                  <a:pt x="2822" y="110197"/>
                  <a:pt x="3875" y="119477"/>
                  <a:pt x="8467" y="127130"/>
                </a:cubicBezTo>
                <a:cubicBezTo>
                  <a:pt x="16511" y="140537"/>
                  <a:pt x="39261" y="153304"/>
                  <a:pt x="50800" y="160997"/>
                </a:cubicBezTo>
                <a:cubicBezTo>
                  <a:pt x="66802" y="156996"/>
                  <a:pt x="99240" y="152921"/>
                  <a:pt x="110067" y="135597"/>
                </a:cubicBezTo>
                <a:cubicBezTo>
                  <a:pt x="119527" y="120461"/>
                  <a:pt x="127000" y="84797"/>
                  <a:pt x="127000" y="84797"/>
                </a:cubicBezTo>
                <a:lnTo>
                  <a:pt x="101600" y="33997"/>
                </a:lnTo>
                <a:close/>
              </a:path>
            </a:pathLst>
          </a:custGeom>
          <a:solidFill>
            <a:schemeClr val="tx1"/>
          </a:solidFill>
          <a:ln w="9525">
            <a:solidFill>
              <a:schemeClr val="tx1"/>
            </a:solidFill>
            <a:round/>
            <a:headEnd/>
            <a:tailEnd/>
          </a:ln>
        </p:spPr>
        <p:txBody>
          <a:bodyPr/>
          <a:lstStyle/>
          <a:p>
            <a:endParaRPr lang="en-US"/>
          </a:p>
        </p:txBody>
      </p:sp>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147">
                                            <p:txEl>
                                              <p:pRg st="2" end="2"/>
                                            </p:txEl>
                                          </p:spTgt>
                                        </p:tgtEl>
                                        <p:attrNameLst>
                                          <p:attrName>style.visibility</p:attrName>
                                        </p:attrNameLst>
                                      </p:cBhvr>
                                      <p:to>
                                        <p:strVal val="visible"/>
                                      </p:to>
                                    </p:set>
                                    <p:animEffect transition="in" filter="blinds(horizontal)">
                                      <p:cBhvr>
                                        <p:cTn id="7" dur="500"/>
                                        <p:tgtEl>
                                          <p:spTgt spid="6147">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147">
                                            <p:txEl>
                                              <p:pRg st="4" end="4"/>
                                            </p:txEl>
                                          </p:spTgt>
                                        </p:tgtEl>
                                        <p:attrNameLst>
                                          <p:attrName>style.visibility</p:attrName>
                                        </p:attrNameLst>
                                      </p:cBhvr>
                                      <p:to>
                                        <p:strVal val="visible"/>
                                      </p:to>
                                    </p:set>
                                    <p:animEffect transition="in" filter="blinds(horizontal)">
                                      <p:cBhvr>
                                        <p:cTn id="12" dur="500"/>
                                        <p:tgtEl>
                                          <p:spTgt spid="6147">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147">
                                            <p:txEl>
                                              <p:pRg st="6" end="6"/>
                                            </p:txEl>
                                          </p:spTgt>
                                        </p:tgtEl>
                                        <p:attrNameLst>
                                          <p:attrName>style.visibility</p:attrName>
                                        </p:attrNameLst>
                                      </p:cBhvr>
                                      <p:to>
                                        <p:strVal val="visible"/>
                                      </p:to>
                                    </p:set>
                                    <p:animEffect transition="in" filter="blinds(horizontal)">
                                      <p:cBhvr>
                                        <p:cTn id="17" dur="500"/>
                                        <p:tgtEl>
                                          <p:spTgt spid="6147">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147">
                                            <p:txEl>
                                              <p:pRg st="8" end="8"/>
                                            </p:txEl>
                                          </p:spTgt>
                                        </p:tgtEl>
                                        <p:attrNameLst>
                                          <p:attrName>style.visibility</p:attrName>
                                        </p:attrNameLst>
                                      </p:cBhvr>
                                      <p:to>
                                        <p:strVal val="visible"/>
                                      </p:to>
                                    </p:set>
                                    <p:animEffect transition="in" filter="blinds(horizontal)">
                                      <p:cBhvr>
                                        <p:cTn id="22" dur="500"/>
                                        <p:tgtEl>
                                          <p:spTgt spid="6147">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6147">
                                            <p:txEl>
                                              <p:pRg st="10" end="10"/>
                                            </p:txEl>
                                          </p:spTgt>
                                        </p:tgtEl>
                                        <p:attrNameLst>
                                          <p:attrName>style.visibility</p:attrName>
                                        </p:attrNameLst>
                                      </p:cBhvr>
                                      <p:to>
                                        <p:strVal val="visible"/>
                                      </p:to>
                                    </p:set>
                                    <p:animEffect transition="in" filter="blinds(horizontal)">
                                      <p:cBhvr>
                                        <p:cTn id="27" dur="500"/>
                                        <p:tgtEl>
                                          <p:spTgt spid="6147">
                                            <p:txEl>
                                              <p:pRg st="10" end="1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6147">
                                            <p:txEl>
                                              <p:pRg st="12" end="12"/>
                                            </p:txEl>
                                          </p:spTgt>
                                        </p:tgtEl>
                                        <p:attrNameLst>
                                          <p:attrName>style.visibility</p:attrName>
                                        </p:attrNameLst>
                                      </p:cBhvr>
                                      <p:to>
                                        <p:strVal val="visible"/>
                                      </p:to>
                                    </p:set>
                                    <p:animEffect transition="in" filter="blinds(horizontal)">
                                      <p:cBhvr>
                                        <p:cTn id="32" dur="500"/>
                                        <p:tgtEl>
                                          <p:spTgt spid="6147">
                                            <p:txEl>
                                              <p:pRg st="12" end="12"/>
                                            </p:txEl>
                                          </p:spTgt>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61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reeform 6"/>
          <p:cNvSpPr>
            <a:spLocks noChangeArrowheads="1"/>
          </p:cNvSpPr>
          <p:nvPr/>
        </p:nvSpPr>
        <p:spPr bwMode="auto">
          <a:xfrm rot="5400000">
            <a:off x="-785812" y="2538412"/>
            <a:ext cx="3392488" cy="1820863"/>
          </a:xfrm>
          <a:custGeom>
            <a:avLst/>
            <a:gdLst>
              <a:gd name="T0" fmla="*/ 5954470 w 2540000"/>
              <a:gd name="T1" fmla="*/ 0 h 1363133"/>
              <a:gd name="T2" fmla="*/ 2128523 w 2540000"/>
              <a:gd name="T3" fmla="*/ 0 h 1363133"/>
              <a:gd name="T4" fmla="*/ 0 w 2540000"/>
              <a:gd name="T5" fmla="*/ 4340046 h 1363133"/>
              <a:gd name="T6" fmla="*/ 8082991 w 2540000"/>
              <a:gd name="T7" fmla="*/ 4340046 h 1363133"/>
              <a:gd name="T8" fmla="*/ 5954470 w 2540000"/>
              <a:gd name="T9" fmla="*/ 0 h 1363133"/>
              <a:gd name="T10" fmla="*/ 0 60000 65536"/>
              <a:gd name="T11" fmla="*/ 0 60000 65536"/>
              <a:gd name="T12" fmla="*/ 0 60000 65536"/>
              <a:gd name="T13" fmla="*/ 0 60000 65536"/>
              <a:gd name="T14" fmla="*/ 0 60000 65536"/>
              <a:gd name="T15" fmla="*/ 0 w 2540000"/>
              <a:gd name="T16" fmla="*/ 0 h 1363133"/>
              <a:gd name="T17" fmla="*/ 2540000 w 2540000"/>
              <a:gd name="T18" fmla="*/ 1363133 h 1363133"/>
            </a:gdLst>
            <a:ahLst/>
            <a:cxnLst>
              <a:cxn ang="T10">
                <a:pos x="T0" y="T1"/>
              </a:cxn>
              <a:cxn ang="T11">
                <a:pos x="T2" y="T3"/>
              </a:cxn>
              <a:cxn ang="T12">
                <a:pos x="T4" y="T5"/>
              </a:cxn>
              <a:cxn ang="T13">
                <a:pos x="T6" y="T7"/>
              </a:cxn>
              <a:cxn ang="T14">
                <a:pos x="T8" y="T9"/>
              </a:cxn>
            </a:cxnLst>
            <a:rect l="T15" t="T16" r="T17" b="T18"/>
            <a:pathLst>
              <a:path w="2540000" h="1363133">
                <a:moveTo>
                  <a:pt x="1871133" y="0"/>
                </a:moveTo>
                <a:lnTo>
                  <a:pt x="668867" y="0"/>
                </a:lnTo>
                <a:lnTo>
                  <a:pt x="0" y="1363133"/>
                </a:lnTo>
                <a:lnTo>
                  <a:pt x="2540000" y="1363133"/>
                </a:lnTo>
                <a:lnTo>
                  <a:pt x="1871133" y="0"/>
                </a:lnTo>
                <a:close/>
              </a:path>
            </a:pathLst>
          </a:custGeom>
          <a:solidFill>
            <a:srgbClr val="00417C"/>
          </a:solidFill>
          <a:ln w="9525">
            <a:noFill/>
            <a:round/>
            <a:headEnd/>
            <a:tailEnd/>
          </a:ln>
          <a:effectLst>
            <a:outerShdw dist="127000" dir="19560015" rotWithShape="0">
              <a:srgbClr val="808080">
                <a:alpha val="42998"/>
              </a:srgbClr>
            </a:outerShdw>
          </a:effectLst>
        </p:spPr>
        <p:txBody>
          <a:bodyPr/>
          <a:lstStyle/>
          <a:p>
            <a:pPr>
              <a:defRPr/>
            </a:pPr>
            <a:endParaRPr lang="en-US">
              <a:latin typeface="Calibri" pitchFamily="-107" charset="0"/>
              <a:ea typeface="MS PGothic" pitchFamily="34" charset="-128"/>
            </a:endParaRPr>
          </a:p>
        </p:txBody>
      </p:sp>
      <p:sp>
        <p:nvSpPr>
          <p:cNvPr id="29699" name="TextBox 24"/>
          <p:cNvSpPr txBox="1">
            <a:spLocks noChangeArrowheads="1"/>
          </p:cNvSpPr>
          <p:nvPr/>
        </p:nvSpPr>
        <p:spPr bwMode="auto">
          <a:xfrm>
            <a:off x="142875" y="2819400"/>
            <a:ext cx="1584325" cy="1373188"/>
          </a:xfrm>
          <a:prstGeom prst="rect">
            <a:avLst/>
          </a:prstGeom>
          <a:noFill/>
          <a:ln w="9525">
            <a:noFill/>
            <a:miter lim="800000"/>
            <a:headEnd/>
            <a:tailEnd/>
          </a:ln>
        </p:spPr>
        <p:txBody>
          <a:bodyPr wrap="none">
            <a:spAutoFit/>
          </a:bodyPr>
          <a:lstStyle/>
          <a:p>
            <a:pPr algn="ctr" eaLnBrk="0" hangingPunct="0"/>
            <a:r>
              <a:rPr lang="en-US" sz="2800">
                <a:solidFill>
                  <a:schemeClr val="bg1"/>
                </a:solidFill>
              </a:rPr>
              <a:t>Feedback</a:t>
            </a:r>
          </a:p>
          <a:p>
            <a:pPr algn="ctr" eaLnBrk="0" hangingPunct="0"/>
            <a:r>
              <a:rPr lang="en-US" sz="2800">
                <a:solidFill>
                  <a:schemeClr val="bg1"/>
                </a:solidFill>
              </a:rPr>
              <a:t>&amp;</a:t>
            </a:r>
          </a:p>
          <a:p>
            <a:pPr algn="ctr" eaLnBrk="0" hangingPunct="0"/>
            <a:r>
              <a:rPr lang="en-US" sz="2800">
                <a:solidFill>
                  <a:schemeClr val="bg1"/>
                </a:solidFill>
              </a:rPr>
              <a:t>Revision</a:t>
            </a:r>
          </a:p>
        </p:txBody>
      </p:sp>
      <p:pic>
        <p:nvPicPr>
          <p:cNvPr id="36868" name="Picture 4" descr="American Idol Judges: We're No Crueler This Year | American Idol, American Idol"/>
          <p:cNvPicPr>
            <a:picLocks noChangeAspect="1" noChangeArrowheads="1"/>
          </p:cNvPicPr>
          <p:nvPr/>
        </p:nvPicPr>
        <p:blipFill>
          <a:blip r:embed="rId3" cstate="print"/>
          <a:srcRect/>
          <a:stretch>
            <a:fillRect/>
          </a:stretch>
        </p:blipFill>
        <p:spPr bwMode="auto">
          <a:xfrm>
            <a:off x="2895600" y="1219200"/>
            <a:ext cx="5334000" cy="3997325"/>
          </a:xfrm>
          <a:prstGeom prst="rect">
            <a:avLst/>
          </a:prstGeom>
          <a:noFill/>
          <a:ln w="127000" cap="sq">
            <a:solidFill>
              <a:srgbClr val="000000"/>
            </a:solidFill>
            <a:miter lim="800000"/>
            <a:headEnd/>
            <a:tailEnd/>
          </a:ln>
          <a:effectLst>
            <a:outerShdw dist="50800" dir="2700000" algn="tl" rotWithShape="0">
              <a:srgbClr val="808080">
                <a:alpha val="39998"/>
              </a:srgbClr>
            </a:outerShdw>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p:cNvPicPr>
            <a:picLocks noChangeAspect="1"/>
          </p:cNvPicPr>
          <p:nvPr/>
        </p:nvPicPr>
        <p:blipFill>
          <a:blip r:embed="rId3" cstate="print"/>
          <a:srcRect l="21249" t="9882" r="15936" b="6824"/>
          <a:stretch>
            <a:fillRect/>
          </a:stretch>
        </p:blipFill>
        <p:spPr bwMode="auto">
          <a:xfrm>
            <a:off x="3048000" y="1219200"/>
            <a:ext cx="5105400" cy="4495800"/>
          </a:xfrm>
          <a:prstGeom prst="rect">
            <a:avLst/>
          </a:prstGeom>
          <a:noFill/>
          <a:ln w="9525">
            <a:noFill/>
            <a:miter lim="800000"/>
            <a:headEnd/>
            <a:tailEnd/>
          </a:ln>
        </p:spPr>
      </p:pic>
      <p:sp>
        <p:nvSpPr>
          <p:cNvPr id="37891" name="Freeform 4"/>
          <p:cNvSpPr>
            <a:spLocks noChangeArrowheads="1"/>
          </p:cNvSpPr>
          <p:nvPr/>
        </p:nvSpPr>
        <p:spPr bwMode="auto">
          <a:xfrm rot="5400000">
            <a:off x="-785812" y="2538412"/>
            <a:ext cx="3392488" cy="1820863"/>
          </a:xfrm>
          <a:custGeom>
            <a:avLst/>
            <a:gdLst>
              <a:gd name="T0" fmla="*/ 5954470 w 2540000"/>
              <a:gd name="T1" fmla="*/ 0 h 1363133"/>
              <a:gd name="T2" fmla="*/ 2128523 w 2540000"/>
              <a:gd name="T3" fmla="*/ 0 h 1363133"/>
              <a:gd name="T4" fmla="*/ 0 w 2540000"/>
              <a:gd name="T5" fmla="*/ 4340046 h 1363133"/>
              <a:gd name="T6" fmla="*/ 8082991 w 2540000"/>
              <a:gd name="T7" fmla="*/ 4340046 h 1363133"/>
              <a:gd name="T8" fmla="*/ 5954470 w 2540000"/>
              <a:gd name="T9" fmla="*/ 0 h 1363133"/>
              <a:gd name="T10" fmla="*/ 0 60000 65536"/>
              <a:gd name="T11" fmla="*/ 0 60000 65536"/>
              <a:gd name="T12" fmla="*/ 0 60000 65536"/>
              <a:gd name="T13" fmla="*/ 0 60000 65536"/>
              <a:gd name="T14" fmla="*/ 0 60000 65536"/>
              <a:gd name="T15" fmla="*/ 0 w 2540000"/>
              <a:gd name="T16" fmla="*/ 0 h 1363133"/>
              <a:gd name="T17" fmla="*/ 2540000 w 2540000"/>
              <a:gd name="T18" fmla="*/ 1363133 h 1363133"/>
            </a:gdLst>
            <a:ahLst/>
            <a:cxnLst>
              <a:cxn ang="T10">
                <a:pos x="T0" y="T1"/>
              </a:cxn>
              <a:cxn ang="T11">
                <a:pos x="T2" y="T3"/>
              </a:cxn>
              <a:cxn ang="T12">
                <a:pos x="T4" y="T5"/>
              </a:cxn>
              <a:cxn ang="T13">
                <a:pos x="T6" y="T7"/>
              </a:cxn>
              <a:cxn ang="T14">
                <a:pos x="T8" y="T9"/>
              </a:cxn>
            </a:cxnLst>
            <a:rect l="T15" t="T16" r="T17" b="T18"/>
            <a:pathLst>
              <a:path w="2540000" h="1363133">
                <a:moveTo>
                  <a:pt x="1871133" y="0"/>
                </a:moveTo>
                <a:lnTo>
                  <a:pt x="668867" y="0"/>
                </a:lnTo>
                <a:lnTo>
                  <a:pt x="0" y="1363133"/>
                </a:lnTo>
                <a:lnTo>
                  <a:pt x="2540000" y="1363133"/>
                </a:lnTo>
                <a:lnTo>
                  <a:pt x="1871133" y="0"/>
                </a:lnTo>
                <a:close/>
              </a:path>
            </a:pathLst>
          </a:custGeom>
          <a:solidFill>
            <a:srgbClr val="00417C"/>
          </a:solidFill>
          <a:ln w="9525">
            <a:noFill/>
            <a:round/>
            <a:headEnd/>
            <a:tailEnd/>
          </a:ln>
          <a:effectLst>
            <a:outerShdw dist="127000" dir="19560015" rotWithShape="0">
              <a:srgbClr val="808080">
                <a:alpha val="42998"/>
              </a:srgbClr>
            </a:outerShdw>
          </a:effectLst>
        </p:spPr>
        <p:txBody>
          <a:bodyPr/>
          <a:lstStyle/>
          <a:p>
            <a:pPr>
              <a:defRPr/>
            </a:pPr>
            <a:endParaRPr lang="en-US">
              <a:latin typeface="Calibri" pitchFamily="-107" charset="0"/>
              <a:ea typeface="MS PGothic" pitchFamily="34" charset="-128"/>
            </a:endParaRPr>
          </a:p>
        </p:txBody>
      </p:sp>
      <p:sp>
        <p:nvSpPr>
          <p:cNvPr id="30724" name="TextBox 24"/>
          <p:cNvSpPr txBox="1">
            <a:spLocks noChangeArrowheads="1"/>
          </p:cNvSpPr>
          <p:nvPr/>
        </p:nvSpPr>
        <p:spPr bwMode="auto">
          <a:xfrm>
            <a:off x="96838" y="2819400"/>
            <a:ext cx="1684337" cy="1373188"/>
          </a:xfrm>
          <a:prstGeom prst="rect">
            <a:avLst/>
          </a:prstGeom>
          <a:noFill/>
          <a:ln w="9525">
            <a:noFill/>
            <a:miter lim="800000"/>
            <a:headEnd/>
            <a:tailEnd/>
          </a:ln>
        </p:spPr>
        <p:txBody>
          <a:bodyPr wrap="none">
            <a:spAutoFit/>
          </a:bodyPr>
          <a:lstStyle/>
          <a:p>
            <a:pPr algn="ctr" eaLnBrk="0" hangingPunct="0"/>
            <a:r>
              <a:rPr lang="en-US" sz="2800">
                <a:solidFill>
                  <a:schemeClr val="bg1"/>
                </a:solidFill>
              </a:rPr>
              <a:t>Publicly</a:t>
            </a:r>
          </a:p>
          <a:p>
            <a:pPr algn="ctr" eaLnBrk="0" hangingPunct="0"/>
            <a:r>
              <a:rPr lang="en-US" sz="2800">
                <a:solidFill>
                  <a:schemeClr val="bg1"/>
                </a:solidFill>
              </a:rPr>
              <a:t>Presented</a:t>
            </a:r>
          </a:p>
          <a:p>
            <a:pPr algn="ctr" eaLnBrk="0" hangingPunct="0"/>
            <a:r>
              <a:rPr lang="en-US" sz="2800">
                <a:solidFill>
                  <a:schemeClr val="bg1"/>
                </a:solidFill>
              </a:rPr>
              <a:t>Product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Freeform 4"/>
          <p:cNvSpPr>
            <a:spLocks noChangeArrowheads="1"/>
          </p:cNvSpPr>
          <p:nvPr/>
        </p:nvSpPr>
        <p:spPr bwMode="auto">
          <a:xfrm rot="5400000">
            <a:off x="-785812" y="2538412"/>
            <a:ext cx="3392488" cy="1820863"/>
          </a:xfrm>
          <a:custGeom>
            <a:avLst/>
            <a:gdLst>
              <a:gd name="T0" fmla="*/ 5954470 w 2540000"/>
              <a:gd name="T1" fmla="*/ 0 h 1363133"/>
              <a:gd name="T2" fmla="*/ 2128523 w 2540000"/>
              <a:gd name="T3" fmla="*/ 0 h 1363133"/>
              <a:gd name="T4" fmla="*/ 0 w 2540000"/>
              <a:gd name="T5" fmla="*/ 4340046 h 1363133"/>
              <a:gd name="T6" fmla="*/ 8082991 w 2540000"/>
              <a:gd name="T7" fmla="*/ 4340046 h 1363133"/>
              <a:gd name="T8" fmla="*/ 5954470 w 2540000"/>
              <a:gd name="T9" fmla="*/ 0 h 1363133"/>
              <a:gd name="T10" fmla="*/ 0 60000 65536"/>
              <a:gd name="T11" fmla="*/ 0 60000 65536"/>
              <a:gd name="T12" fmla="*/ 0 60000 65536"/>
              <a:gd name="T13" fmla="*/ 0 60000 65536"/>
              <a:gd name="T14" fmla="*/ 0 60000 65536"/>
              <a:gd name="T15" fmla="*/ 0 w 2540000"/>
              <a:gd name="T16" fmla="*/ 0 h 1363133"/>
              <a:gd name="T17" fmla="*/ 2540000 w 2540000"/>
              <a:gd name="T18" fmla="*/ 1363133 h 1363133"/>
            </a:gdLst>
            <a:ahLst/>
            <a:cxnLst>
              <a:cxn ang="T10">
                <a:pos x="T0" y="T1"/>
              </a:cxn>
              <a:cxn ang="T11">
                <a:pos x="T2" y="T3"/>
              </a:cxn>
              <a:cxn ang="T12">
                <a:pos x="T4" y="T5"/>
              </a:cxn>
              <a:cxn ang="T13">
                <a:pos x="T6" y="T7"/>
              </a:cxn>
              <a:cxn ang="T14">
                <a:pos x="T8" y="T9"/>
              </a:cxn>
            </a:cxnLst>
            <a:rect l="T15" t="T16" r="T17" b="T18"/>
            <a:pathLst>
              <a:path w="2540000" h="1363133">
                <a:moveTo>
                  <a:pt x="1871133" y="0"/>
                </a:moveTo>
                <a:lnTo>
                  <a:pt x="668867" y="0"/>
                </a:lnTo>
                <a:lnTo>
                  <a:pt x="0" y="1363133"/>
                </a:lnTo>
                <a:lnTo>
                  <a:pt x="2540000" y="1363133"/>
                </a:lnTo>
                <a:lnTo>
                  <a:pt x="1871133" y="0"/>
                </a:lnTo>
                <a:close/>
              </a:path>
            </a:pathLst>
          </a:custGeom>
          <a:solidFill>
            <a:srgbClr val="00417C"/>
          </a:solidFill>
          <a:ln w="9525">
            <a:noFill/>
            <a:round/>
            <a:headEnd/>
            <a:tailEnd/>
          </a:ln>
          <a:effectLst>
            <a:outerShdw dist="127000" dir="19560015" rotWithShape="0">
              <a:srgbClr val="808080">
                <a:alpha val="42998"/>
              </a:srgbClr>
            </a:outerShdw>
          </a:effectLst>
        </p:spPr>
        <p:txBody>
          <a:bodyPr/>
          <a:lstStyle/>
          <a:p>
            <a:pPr>
              <a:defRPr/>
            </a:pPr>
            <a:endParaRPr lang="en-US">
              <a:latin typeface="Calibri" pitchFamily="-107" charset="0"/>
              <a:ea typeface="MS PGothic" pitchFamily="34" charset="-128"/>
            </a:endParaRPr>
          </a:p>
        </p:txBody>
      </p:sp>
      <p:sp>
        <p:nvSpPr>
          <p:cNvPr id="31747" name="TextBox 24"/>
          <p:cNvSpPr txBox="1">
            <a:spLocks noChangeArrowheads="1"/>
          </p:cNvSpPr>
          <p:nvPr/>
        </p:nvSpPr>
        <p:spPr bwMode="auto">
          <a:xfrm>
            <a:off x="30163" y="2819400"/>
            <a:ext cx="1817687" cy="954088"/>
          </a:xfrm>
          <a:prstGeom prst="rect">
            <a:avLst/>
          </a:prstGeom>
          <a:noFill/>
          <a:ln w="9525">
            <a:noFill/>
            <a:miter lim="800000"/>
            <a:headEnd/>
            <a:tailEnd/>
          </a:ln>
        </p:spPr>
        <p:txBody>
          <a:bodyPr wrap="none">
            <a:spAutoFit/>
          </a:bodyPr>
          <a:lstStyle/>
          <a:p>
            <a:pPr algn="ctr" eaLnBrk="0" hangingPunct="0"/>
            <a:r>
              <a:rPr lang="en-US" sz="2800">
                <a:solidFill>
                  <a:schemeClr val="bg1"/>
                </a:solidFill>
              </a:rPr>
              <a:t>Significant </a:t>
            </a:r>
          </a:p>
          <a:p>
            <a:pPr algn="ctr" eaLnBrk="0" hangingPunct="0"/>
            <a:r>
              <a:rPr lang="en-US" sz="2800">
                <a:solidFill>
                  <a:schemeClr val="bg1"/>
                </a:solidFill>
              </a:rPr>
              <a:t>Content</a:t>
            </a:r>
          </a:p>
        </p:txBody>
      </p:sp>
      <p:pic>
        <p:nvPicPr>
          <p:cNvPr id="31748" name="Picture 2" descr="books,children,educations,glasses,iStockphoto,knowledge,schools,stacks,studies"/>
          <p:cNvPicPr>
            <a:picLocks noChangeAspect="1" noChangeArrowheads="1"/>
          </p:cNvPicPr>
          <p:nvPr/>
        </p:nvPicPr>
        <p:blipFill>
          <a:blip r:embed="rId3" cstate="print"/>
          <a:srcRect/>
          <a:stretch>
            <a:fillRect/>
          </a:stretch>
        </p:blipFill>
        <p:spPr bwMode="auto">
          <a:xfrm>
            <a:off x="2438400" y="76200"/>
            <a:ext cx="4848225" cy="4848225"/>
          </a:xfrm>
          <a:prstGeom prst="rect">
            <a:avLst/>
          </a:prstGeom>
          <a:noFill/>
          <a:ln w="9525">
            <a:noFill/>
            <a:miter lim="800000"/>
            <a:headEnd/>
            <a:tailEnd/>
          </a:ln>
        </p:spPr>
      </p:pic>
      <p:sp>
        <p:nvSpPr>
          <p:cNvPr id="31749" name="TextBox 4"/>
          <p:cNvSpPr txBox="1">
            <a:spLocks noChangeArrowheads="1"/>
          </p:cNvSpPr>
          <p:nvPr/>
        </p:nvSpPr>
        <p:spPr bwMode="auto">
          <a:xfrm>
            <a:off x="2438400" y="5029200"/>
            <a:ext cx="4953000" cy="1570038"/>
          </a:xfrm>
          <a:prstGeom prst="rect">
            <a:avLst/>
          </a:prstGeom>
          <a:noFill/>
          <a:ln w="9525">
            <a:noFill/>
            <a:miter lim="800000"/>
            <a:headEnd/>
            <a:tailEnd/>
          </a:ln>
        </p:spPr>
        <p:txBody>
          <a:bodyPr>
            <a:spAutoFit/>
          </a:bodyPr>
          <a:lstStyle/>
          <a:p>
            <a:pPr algn="ctr"/>
            <a:r>
              <a:rPr lang="en-US" dirty="0"/>
              <a:t>TCAP (State)</a:t>
            </a:r>
          </a:p>
          <a:p>
            <a:pPr algn="ctr"/>
            <a:r>
              <a:rPr lang="en-US" dirty="0" smtClean="0"/>
              <a:t>EXPLORE/ ACT </a:t>
            </a:r>
            <a:endParaRPr lang="en-US" dirty="0"/>
          </a:p>
          <a:p>
            <a:pPr algn="ctr"/>
            <a:r>
              <a:rPr lang="en-US" dirty="0"/>
              <a:t>Common Core Standards</a:t>
            </a:r>
          </a:p>
          <a:p>
            <a:pPr algn="ctr"/>
            <a:r>
              <a:rPr lang="en-US" dirty="0"/>
              <a:t>Alignment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3"/>
          <p:cNvSpPr>
            <a:spLocks noGrp="1"/>
          </p:cNvSpPr>
          <p:nvPr>
            <p:ph type="title"/>
          </p:nvPr>
        </p:nvSpPr>
        <p:spPr>
          <a:xfrm>
            <a:off x="457200" y="228600"/>
            <a:ext cx="7772400" cy="1143000"/>
          </a:xfrm>
        </p:spPr>
        <p:txBody>
          <a:bodyPr/>
          <a:lstStyle/>
          <a:p>
            <a:pPr algn="l"/>
            <a:r>
              <a:rPr lang="en-US" sz="3200" b="1" smtClean="0">
                <a:solidFill>
                  <a:srgbClr val="871113"/>
                </a:solidFill>
                <a:latin typeface="Calibri" pitchFamily="34" charset="0"/>
                <a:ea typeface="ＭＳ Ｐゴシック" pitchFamily="34" charset="-128"/>
              </a:rPr>
              <a:t/>
            </a:r>
            <a:br>
              <a:rPr lang="en-US" sz="3200" b="1" smtClean="0">
                <a:solidFill>
                  <a:srgbClr val="871113"/>
                </a:solidFill>
                <a:latin typeface="Calibri" pitchFamily="34" charset="0"/>
                <a:ea typeface="ＭＳ Ｐゴシック" pitchFamily="34" charset="-128"/>
              </a:rPr>
            </a:br>
            <a:r>
              <a:rPr lang="en-US" sz="3200" b="1" smtClean="0">
                <a:solidFill>
                  <a:srgbClr val="871113"/>
                </a:solidFill>
                <a:latin typeface="Calibri" pitchFamily="34" charset="0"/>
                <a:ea typeface="ＭＳ Ｐゴシック" pitchFamily="34" charset="-128"/>
              </a:rPr>
              <a:t>ACTIVITY-BASED VS. PROJECT-BASED</a:t>
            </a:r>
          </a:p>
        </p:txBody>
      </p:sp>
      <p:graphicFrame>
        <p:nvGraphicFramePr>
          <p:cNvPr id="6" name="Group 27"/>
          <p:cNvGraphicFramePr>
            <a:graphicFrameLocks noGrp="1"/>
          </p:cNvGraphicFramePr>
          <p:nvPr/>
        </p:nvGraphicFramePr>
        <p:xfrm>
          <a:off x="457200" y="1736725"/>
          <a:ext cx="8382000" cy="4051300"/>
        </p:xfrm>
        <a:graphic>
          <a:graphicData uri="http://schemas.openxmlformats.org/drawingml/2006/table">
            <a:tbl>
              <a:tblPr/>
              <a:tblGrid>
                <a:gridCol w="4038600"/>
                <a:gridCol w="4343400"/>
              </a:tblGrid>
              <a:tr h="4365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bg1"/>
                          </a:solidFill>
                          <a:effectLst/>
                          <a:latin typeface="Calibri" pitchFamily="-107" charset="0"/>
                          <a:ea typeface="MS PGothic" pitchFamily="34" charset="-128"/>
                          <a:cs typeface="Calibri" pitchFamily="-107" charset="0"/>
                        </a:rPr>
                        <a:t>Activity-Based Teaching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bg1"/>
                          </a:solidFill>
                          <a:effectLst/>
                          <a:latin typeface="Calibri" pitchFamily="-107" charset="0"/>
                          <a:ea typeface="MS PGothic" pitchFamily="34" charset="-128"/>
                          <a:cs typeface="Calibri" pitchFamily="-107" charset="0"/>
                        </a:rPr>
                        <a:t>PBL</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r>
              <a:tr h="77311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Enjoyable; active, hands-on learning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Engaging (emotionally </a:t>
                      </a:r>
                      <a:r>
                        <a:rPr kumimoji="0" lang="en-US" sz="2000" b="0" i="1" u="none" strike="noStrike" cap="none" normalizeH="0" baseline="0" smtClean="0">
                          <a:ln>
                            <a:noFill/>
                          </a:ln>
                          <a:solidFill>
                            <a:schemeClr val="tx1"/>
                          </a:solidFill>
                          <a:effectLst/>
                          <a:latin typeface="Calibri" pitchFamily="-107" charset="0"/>
                          <a:ea typeface="MS PGothic" pitchFamily="34" charset="-128"/>
                          <a:cs typeface="Calibri" pitchFamily="-107" charset="0"/>
                        </a:rPr>
                        <a:t>and </a:t>
                      </a: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intellectually); “heads-on”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966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Focused on theme, concept, time period, novel, topic, culture, textbook chapter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smtClean="0">
                          <a:ln>
                            <a:noFill/>
                          </a:ln>
                          <a:solidFill>
                            <a:schemeClr val="tx1"/>
                          </a:solidFill>
                          <a:effectLst/>
                          <a:latin typeface="Calibri" pitchFamily="-107" charset="0"/>
                          <a:ea typeface="MS PGothic" pitchFamily="34" charset="-128"/>
                          <a:cs typeface="Calibri" pitchFamily="-107" charset="0"/>
                        </a:rPr>
                        <a:t>Essential question, problem or challenge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7311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“We do projects” = curricular add-on  (“dessert”)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Project organizes curriculum &amp; instruction (“main course”)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Assessment = product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Product </a:t>
                      </a:r>
                      <a:r>
                        <a:rPr kumimoji="0" lang="en-US" sz="2000" b="0" i="1" u="none" strike="noStrike" cap="none" normalizeH="0" baseline="0" smtClean="0">
                          <a:ln>
                            <a:noFill/>
                          </a:ln>
                          <a:solidFill>
                            <a:schemeClr val="tx1"/>
                          </a:solidFill>
                          <a:effectLst/>
                          <a:latin typeface="Calibri" pitchFamily="-107" charset="0"/>
                          <a:ea typeface="MS PGothic" pitchFamily="34" charset="-128"/>
                          <a:cs typeface="Calibri" pitchFamily="-107" charset="0"/>
                        </a:rPr>
                        <a:t>and</a:t>
                      </a: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 process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22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School world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smtClean="0">
                          <a:ln>
                            <a:noFill/>
                          </a:ln>
                          <a:solidFill>
                            <a:schemeClr val="tx1"/>
                          </a:solidFill>
                          <a:effectLst/>
                          <a:latin typeface="Calibri" pitchFamily="-107" charset="0"/>
                          <a:ea typeface="MS PGothic" pitchFamily="34" charset="-128"/>
                          <a:cs typeface="Calibri" pitchFamily="-107" charset="0"/>
                        </a:rPr>
                        <a:t>Real world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Group 17"/>
          <p:cNvGrpSpPr>
            <a:grpSpLocks/>
          </p:cNvGrpSpPr>
          <p:nvPr/>
        </p:nvGrpSpPr>
        <p:grpSpPr bwMode="auto">
          <a:xfrm>
            <a:off x="1600200" y="381000"/>
            <a:ext cx="5943600" cy="5943600"/>
            <a:chOff x="1600200" y="381000"/>
            <a:chExt cx="5943600" cy="5943600"/>
          </a:xfrm>
        </p:grpSpPr>
        <p:sp>
          <p:nvSpPr>
            <p:cNvPr id="4" name="Heptagon 3"/>
            <p:cNvSpPr/>
            <p:nvPr/>
          </p:nvSpPr>
          <p:spPr bwMode="auto">
            <a:xfrm>
              <a:off x="1600200" y="381000"/>
              <a:ext cx="5943600" cy="5943600"/>
            </a:xfrm>
            <a:prstGeom prst="heptagon">
              <a:avLst/>
            </a:prstGeom>
            <a:solidFill>
              <a:srgbClr val="004080"/>
            </a:solidFill>
            <a:ln w="57150" cap="flat" cmpd="sng" algn="ctr">
              <a:solidFill>
                <a:srgbClr val="FFFFFF"/>
              </a:solidFill>
              <a:prstDash val="solid"/>
              <a:round/>
              <a:headEnd type="none" w="med" len="med"/>
              <a:tailEnd type="none" w="med" len="med"/>
            </a:ln>
            <a:effectLst/>
          </p:spPr>
          <p:txBody>
            <a:bodyPr/>
            <a:lstStyle/>
            <a:p>
              <a:pPr eaLnBrk="0" hangingPunct="0">
                <a:defRPr/>
              </a:pPr>
              <a:endParaRPr lang="en-US" b="0">
                <a:solidFill>
                  <a:srgbClr val="00417C"/>
                </a:solidFill>
                <a:latin typeface="Times" pitchFamily="-107" charset="0"/>
                <a:ea typeface="ＭＳ Ｐゴシック" pitchFamily="-107" charset="-128"/>
              </a:endParaRPr>
            </a:p>
          </p:txBody>
        </p:sp>
        <p:sp>
          <p:nvSpPr>
            <p:cNvPr id="5" name="Heptagon 4"/>
            <p:cNvSpPr/>
            <p:nvPr/>
          </p:nvSpPr>
          <p:spPr bwMode="auto">
            <a:xfrm>
              <a:off x="3200400" y="2133600"/>
              <a:ext cx="2706688" cy="2595563"/>
            </a:xfrm>
            <a:prstGeom prst="heptagon">
              <a:avLst/>
            </a:prstGeom>
            <a:solidFill>
              <a:schemeClr val="bg1"/>
            </a:solidFill>
            <a:ln w="57150" cap="flat" cmpd="sng" algn="ctr">
              <a:solidFill>
                <a:srgbClr val="FFFFFF"/>
              </a:solidFill>
              <a:prstDash val="solid"/>
              <a:round/>
              <a:headEnd type="none" w="med" len="med"/>
              <a:tailEnd type="none" w="med" len="med"/>
            </a:ln>
            <a:effectLst/>
          </p:spPr>
          <p:txBody>
            <a:bodyPr/>
            <a:lstStyle/>
            <a:p>
              <a:pPr algn="ctr" eaLnBrk="0" hangingPunct="0">
                <a:defRPr/>
              </a:pPr>
              <a:endParaRPr lang="en-US" sz="3200" b="0" dirty="0">
                <a:solidFill>
                  <a:srgbClr val="000000"/>
                </a:solidFill>
                <a:effectLst>
                  <a:outerShdw blurRad="38100" dist="38100" dir="2700000" algn="tl">
                    <a:srgbClr val="C0C0C0"/>
                  </a:outerShdw>
                </a:effectLst>
                <a:latin typeface="Arial" pitchFamily="34" charset="0"/>
                <a:ea typeface="ＭＳ Ｐゴシック" pitchFamily="-107" charset="-128"/>
                <a:cs typeface="Arial" pitchFamily="34" charset="0"/>
              </a:endParaRPr>
            </a:p>
            <a:p>
              <a:pPr algn="ctr" eaLnBrk="0" hangingPunct="0">
                <a:defRPr/>
              </a:pPr>
              <a:r>
                <a:rPr lang="en-US" sz="3200" b="0" dirty="0">
                  <a:solidFill>
                    <a:srgbClr val="000000"/>
                  </a:solidFill>
                  <a:effectLst>
                    <a:outerShdw blurRad="38100" dist="38100" dir="2700000" algn="tl">
                      <a:srgbClr val="C0C0C0"/>
                    </a:outerShdw>
                  </a:effectLst>
                  <a:latin typeface="Arial" pitchFamily="34" charset="0"/>
                  <a:ea typeface="ＭＳ Ｐゴシック" pitchFamily="-107" charset="-128"/>
                  <a:cs typeface="Arial" pitchFamily="34" charset="0"/>
                </a:rPr>
                <a:t>Significant Content</a:t>
              </a:r>
            </a:p>
          </p:txBody>
        </p:sp>
        <p:cxnSp>
          <p:nvCxnSpPr>
            <p:cNvPr id="92164" name="Straight Connector 6"/>
            <p:cNvCxnSpPr>
              <a:cxnSpLocks noChangeShapeType="1"/>
              <a:stCxn id="4" idx="6"/>
              <a:endCxn id="5" idx="6"/>
            </p:cNvCxnSpPr>
            <p:nvPr/>
          </p:nvCxnSpPr>
          <p:spPr bwMode="auto">
            <a:xfrm rot="16200000" flipH="1" flipV="1">
              <a:off x="3686969" y="1248569"/>
              <a:ext cx="1752600" cy="17462"/>
            </a:xfrm>
            <a:prstGeom prst="line">
              <a:avLst/>
            </a:prstGeom>
            <a:solidFill>
              <a:schemeClr val="accent5"/>
            </a:solidFill>
            <a:ln w="57150">
              <a:solidFill>
                <a:schemeClr val="bg1"/>
              </a:solidFill>
              <a:round/>
              <a:headEnd/>
              <a:tailEnd/>
            </a:ln>
          </p:spPr>
        </p:cxnSp>
        <p:cxnSp>
          <p:nvCxnSpPr>
            <p:cNvPr id="92165" name="Straight Connector 9"/>
            <p:cNvCxnSpPr>
              <a:cxnSpLocks noChangeShapeType="1"/>
              <a:stCxn id="4" idx="5"/>
              <a:endCxn id="5" idx="5"/>
            </p:cNvCxnSpPr>
            <p:nvPr/>
          </p:nvCxnSpPr>
          <p:spPr bwMode="auto">
            <a:xfrm rot="10800000" flipH="1" flipV="1">
              <a:off x="2189163" y="1558925"/>
              <a:ext cx="1279525" cy="1089025"/>
            </a:xfrm>
            <a:prstGeom prst="line">
              <a:avLst/>
            </a:prstGeom>
            <a:solidFill>
              <a:schemeClr val="accent5"/>
            </a:solidFill>
            <a:ln w="57150">
              <a:solidFill>
                <a:schemeClr val="bg1"/>
              </a:solidFill>
              <a:round/>
              <a:headEnd/>
              <a:tailEnd/>
            </a:ln>
          </p:spPr>
        </p:cxnSp>
        <p:cxnSp>
          <p:nvCxnSpPr>
            <p:cNvPr id="92166" name="Straight Connector 11"/>
            <p:cNvCxnSpPr>
              <a:cxnSpLocks noChangeShapeType="1"/>
              <a:stCxn id="4" idx="4"/>
              <a:endCxn id="5" idx="4"/>
            </p:cNvCxnSpPr>
            <p:nvPr/>
          </p:nvCxnSpPr>
          <p:spPr bwMode="auto">
            <a:xfrm rot="10800000" flipH="1">
              <a:off x="1600200" y="3802063"/>
              <a:ext cx="1600200" cy="401637"/>
            </a:xfrm>
            <a:prstGeom prst="line">
              <a:avLst/>
            </a:prstGeom>
            <a:solidFill>
              <a:schemeClr val="accent5"/>
            </a:solidFill>
            <a:ln w="57150">
              <a:solidFill>
                <a:schemeClr val="bg1"/>
              </a:solidFill>
              <a:round/>
              <a:headEnd/>
              <a:tailEnd/>
            </a:ln>
          </p:spPr>
        </p:cxnSp>
        <p:cxnSp>
          <p:nvCxnSpPr>
            <p:cNvPr id="92167" name="Straight Connector 13"/>
            <p:cNvCxnSpPr>
              <a:cxnSpLocks noChangeShapeType="1"/>
              <a:stCxn id="4" idx="3"/>
              <a:endCxn id="5" idx="3"/>
            </p:cNvCxnSpPr>
            <p:nvPr/>
          </p:nvCxnSpPr>
          <p:spPr bwMode="auto">
            <a:xfrm rot="5400000" flipH="1" flipV="1">
              <a:off x="2802732" y="5176044"/>
              <a:ext cx="1595437" cy="701675"/>
            </a:xfrm>
            <a:prstGeom prst="line">
              <a:avLst/>
            </a:prstGeom>
            <a:solidFill>
              <a:schemeClr val="accent5"/>
            </a:solidFill>
            <a:ln w="57150">
              <a:solidFill>
                <a:schemeClr val="bg1"/>
              </a:solidFill>
              <a:round/>
              <a:headEnd/>
              <a:tailEnd/>
            </a:ln>
          </p:spPr>
        </p:cxnSp>
        <p:cxnSp>
          <p:nvCxnSpPr>
            <p:cNvPr id="92168" name="Straight Connector 15"/>
            <p:cNvCxnSpPr>
              <a:cxnSpLocks noChangeShapeType="1"/>
              <a:stCxn id="4" idx="2"/>
              <a:endCxn id="5" idx="2"/>
            </p:cNvCxnSpPr>
            <p:nvPr/>
          </p:nvCxnSpPr>
          <p:spPr bwMode="auto">
            <a:xfrm rot="5400000" flipH="1">
              <a:off x="4727575" y="5157788"/>
              <a:ext cx="1595437" cy="738188"/>
            </a:xfrm>
            <a:prstGeom prst="line">
              <a:avLst/>
            </a:prstGeom>
            <a:solidFill>
              <a:schemeClr val="accent5"/>
            </a:solidFill>
            <a:ln w="57150">
              <a:solidFill>
                <a:schemeClr val="bg1"/>
              </a:solidFill>
              <a:round/>
              <a:headEnd/>
              <a:tailEnd/>
            </a:ln>
          </p:spPr>
        </p:cxnSp>
        <p:cxnSp>
          <p:nvCxnSpPr>
            <p:cNvPr id="92169" name="Straight Connector 17"/>
            <p:cNvCxnSpPr>
              <a:cxnSpLocks noChangeShapeType="1"/>
              <a:stCxn id="4" idx="1"/>
              <a:endCxn id="5" idx="1"/>
            </p:cNvCxnSpPr>
            <p:nvPr/>
          </p:nvCxnSpPr>
          <p:spPr bwMode="auto">
            <a:xfrm flipH="1" flipV="1">
              <a:off x="5907088" y="3802063"/>
              <a:ext cx="1636712" cy="401637"/>
            </a:xfrm>
            <a:prstGeom prst="line">
              <a:avLst/>
            </a:prstGeom>
            <a:solidFill>
              <a:schemeClr val="accent5"/>
            </a:solidFill>
            <a:ln w="57150">
              <a:solidFill>
                <a:schemeClr val="bg1"/>
              </a:solidFill>
              <a:round/>
              <a:headEnd/>
              <a:tailEnd/>
            </a:ln>
          </p:spPr>
        </p:cxnSp>
        <p:cxnSp>
          <p:nvCxnSpPr>
            <p:cNvPr id="92170" name="Straight Connector 19"/>
            <p:cNvCxnSpPr>
              <a:cxnSpLocks noChangeShapeType="1"/>
              <a:stCxn id="4" idx="0"/>
              <a:endCxn id="5" idx="0"/>
            </p:cNvCxnSpPr>
            <p:nvPr/>
          </p:nvCxnSpPr>
          <p:spPr bwMode="auto">
            <a:xfrm flipH="1">
              <a:off x="5638800" y="1558925"/>
              <a:ext cx="1316038" cy="1089025"/>
            </a:xfrm>
            <a:prstGeom prst="line">
              <a:avLst/>
            </a:prstGeom>
            <a:solidFill>
              <a:schemeClr val="accent5"/>
            </a:solidFill>
            <a:ln w="57150">
              <a:solidFill>
                <a:schemeClr val="bg1"/>
              </a:solidFill>
              <a:round/>
              <a:headEnd/>
              <a:tailEnd/>
            </a:ln>
          </p:spPr>
        </p:cxnSp>
        <p:sp>
          <p:nvSpPr>
            <p:cNvPr id="33804" name="TextBox 24"/>
            <p:cNvSpPr txBox="1">
              <a:spLocks noChangeArrowheads="1"/>
            </p:cNvSpPr>
            <p:nvPr/>
          </p:nvSpPr>
          <p:spPr bwMode="auto">
            <a:xfrm>
              <a:off x="4953000" y="1295400"/>
              <a:ext cx="1154113" cy="708025"/>
            </a:xfrm>
            <a:prstGeom prst="rect">
              <a:avLst/>
            </a:prstGeom>
            <a:noFill/>
            <a:ln w="9525">
              <a:noFill/>
              <a:miter lim="800000"/>
              <a:headEnd/>
              <a:tailEnd/>
            </a:ln>
          </p:spPr>
          <p:txBody>
            <a:bodyPr wrap="none">
              <a:spAutoFit/>
            </a:bodyPr>
            <a:lstStyle/>
            <a:p>
              <a:pPr algn="ctr" eaLnBrk="0" hangingPunct="0"/>
              <a:r>
                <a:rPr lang="en-US" sz="2000">
                  <a:solidFill>
                    <a:schemeClr val="bg1"/>
                  </a:solidFill>
                </a:rPr>
                <a:t>Essential</a:t>
              </a:r>
            </a:p>
            <a:p>
              <a:pPr algn="ctr" eaLnBrk="0" hangingPunct="0"/>
              <a:r>
                <a:rPr lang="en-US" sz="2000">
                  <a:solidFill>
                    <a:schemeClr val="bg1"/>
                  </a:solidFill>
                </a:rPr>
                <a:t>Question</a:t>
              </a:r>
            </a:p>
          </p:txBody>
        </p:sp>
        <p:sp>
          <p:nvSpPr>
            <p:cNvPr id="33805" name="TextBox 26"/>
            <p:cNvSpPr txBox="1">
              <a:spLocks noChangeArrowheads="1"/>
            </p:cNvSpPr>
            <p:nvPr/>
          </p:nvSpPr>
          <p:spPr bwMode="auto">
            <a:xfrm>
              <a:off x="6188075" y="2590800"/>
              <a:ext cx="793750" cy="1006475"/>
            </a:xfrm>
            <a:prstGeom prst="rect">
              <a:avLst/>
            </a:prstGeom>
            <a:noFill/>
            <a:ln w="9525">
              <a:noFill/>
              <a:miter lim="800000"/>
              <a:headEnd/>
              <a:tailEnd/>
            </a:ln>
          </p:spPr>
          <p:txBody>
            <a:bodyPr wrap="none">
              <a:spAutoFit/>
            </a:bodyPr>
            <a:lstStyle/>
            <a:p>
              <a:pPr algn="ctr" eaLnBrk="0" hangingPunct="0"/>
              <a:r>
                <a:rPr lang="en-US" sz="2000">
                  <a:solidFill>
                    <a:schemeClr val="bg1"/>
                  </a:solidFill>
                </a:rPr>
                <a:t>Need</a:t>
              </a:r>
            </a:p>
            <a:p>
              <a:pPr algn="ctr" eaLnBrk="0" hangingPunct="0"/>
              <a:r>
                <a:rPr lang="en-US" sz="2000">
                  <a:solidFill>
                    <a:schemeClr val="bg1"/>
                  </a:solidFill>
                </a:rPr>
                <a:t>to</a:t>
              </a:r>
            </a:p>
            <a:p>
              <a:pPr algn="ctr" eaLnBrk="0" hangingPunct="0"/>
              <a:r>
                <a:rPr lang="en-US" sz="2000">
                  <a:solidFill>
                    <a:schemeClr val="bg1"/>
                  </a:solidFill>
                </a:rPr>
                <a:t>Know</a:t>
              </a:r>
            </a:p>
          </p:txBody>
        </p:sp>
        <p:sp>
          <p:nvSpPr>
            <p:cNvPr id="33806" name="TextBox 27"/>
            <p:cNvSpPr txBox="1">
              <a:spLocks noChangeArrowheads="1"/>
            </p:cNvSpPr>
            <p:nvPr/>
          </p:nvSpPr>
          <p:spPr bwMode="auto">
            <a:xfrm>
              <a:off x="5257800" y="4191000"/>
              <a:ext cx="1708150" cy="1006475"/>
            </a:xfrm>
            <a:prstGeom prst="rect">
              <a:avLst/>
            </a:prstGeom>
            <a:noFill/>
            <a:ln w="9525">
              <a:noFill/>
              <a:miter lim="800000"/>
              <a:headEnd/>
              <a:tailEnd/>
            </a:ln>
          </p:spPr>
          <p:txBody>
            <a:bodyPr>
              <a:spAutoFit/>
            </a:bodyPr>
            <a:lstStyle/>
            <a:p>
              <a:pPr algn="ctr" eaLnBrk="0" hangingPunct="0"/>
              <a:r>
                <a:rPr lang="en-US" sz="2000">
                  <a:solidFill>
                    <a:schemeClr val="bg1"/>
                  </a:solidFill>
                </a:rPr>
                <a:t>  Inquiry</a:t>
              </a:r>
            </a:p>
            <a:p>
              <a:pPr algn="ctr" eaLnBrk="0" hangingPunct="0"/>
              <a:r>
                <a:rPr lang="en-US" sz="2000">
                  <a:solidFill>
                    <a:schemeClr val="bg1"/>
                  </a:solidFill>
                </a:rPr>
                <a:t>&amp;</a:t>
              </a:r>
            </a:p>
            <a:p>
              <a:pPr algn="ctr" eaLnBrk="0" hangingPunct="0"/>
              <a:r>
                <a:rPr lang="en-US" sz="2000">
                  <a:solidFill>
                    <a:schemeClr val="bg1"/>
                  </a:solidFill>
                </a:rPr>
                <a:t>Innovation</a:t>
              </a:r>
            </a:p>
          </p:txBody>
        </p:sp>
        <p:sp>
          <p:nvSpPr>
            <p:cNvPr id="33807" name="TextBox 28"/>
            <p:cNvSpPr txBox="1">
              <a:spLocks noChangeArrowheads="1"/>
            </p:cNvSpPr>
            <p:nvPr/>
          </p:nvSpPr>
          <p:spPr bwMode="auto">
            <a:xfrm>
              <a:off x="2819400" y="1143000"/>
              <a:ext cx="1555750" cy="1006475"/>
            </a:xfrm>
            <a:prstGeom prst="rect">
              <a:avLst/>
            </a:prstGeom>
            <a:noFill/>
            <a:ln w="9525">
              <a:noFill/>
              <a:miter lim="800000"/>
              <a:headEnd/>
              <a:tailEnd/>
            </a:ln>
          </p:spPr>
          <p:txBody>
            <a:bodyPr wrap="none">
              <a:spAutoFit/>
            </a:bodyPr>
            <a:lstStyle/>
            <a:p>
              <a:pPr algn="ctr" eaLnBrk="0" hangingPunct="0"/>
              <a:r>
                <a:rPr lang="en-US" sz="2000">
                  <a:solidFill>
                    <a:schemeClr val="bg1"/>
                  </a:solidFill>
                </a:rPr>
                <a:t>Publicly</a:t>
              </a:r>
            </a:p>
            <a:p>
              <a:pPr algn="ctr" eaLnBrk="0" hangingPunct="0"/>
              <a:r>
                <a:rPr lang="en-US" sz="2000">
                  <a:solidFill>
                    <a:schemeClr val="bg1"/>
                  </a:solidFill>
                </a:rPr>
                <a:t>Presented</a:t>
              </a:r>
            </a:p>
            <a:p>
              <a:pPr algn="ctr" eaLnBrk="0" hangingPunct="0"/>
              <a:r>
                <a:rPr lang="en-US" sz="2000">
                  <a:solidFill>
                    <a:schemeClr val="bg1"/>
                  </a:solidFill>
                </a:rPr>
                <a:t>Product</a:t>
              </a:r>
            </a:p>
          </p:txBody>
        </p:sp>
        <p:sp>
          <p:nvSpPr>
            <p:cNvPr id="33808" name="TextBox 29"/>
            <p:cNvSpPr txBox="1">
              <a:spLocks noChangeArrowheads="1"/>
            </p:cNvSpPr>
            <p:nvPr/>
          </p:nvSpPr>
          <p:spPr bwMode="auto">
            <a:xfrm>
              <a:off x="2209800" y="4267200"/>
              <a:ext cx="1250950" cy="1006475"/>
            </a:xfrm>
            <a:prstGeom prst="rect">
              <a:avLst/>
            </a:prstGeom>
            <a:noFill/>
            <a:ln w="9525">
              <a:noFill/>
              <a:miter lim="800000"/>
              <a:headEnd/>
              <a:tailEnd/>
            </a:ln>
          </p:spPr>
          <p:txBody>
            <a:bodyPr wrap="none">
              <a:spAutoFit/>
            </a:bodyPr>
            <a:lstStyle/>
            <a:p>
              <a:pPr algn="ctr" eaLnBrk="0" hangingPunct="0"/>
              <a:r>
                <a:rPr lang="en-US" sz="2000">
                  <a:solidFill>
                    <a:schemeClr val="bg1"/>
                  </a:solidFill>
                </a:rPr>
                <a:t>Student</a:t>
              </a:r>
            </a:p>
            <a:p>
              <a:pPr algn="ctr" eaLnBrk="0" hangingPunct="0"/>
              <a:r>
                <a:rPr lang="en-US" sz="2000">
                  <a:solidFill>
                    <a:schemeClr val="bg1"/>
                  </a:solidFill>
                </a:rPr>
                <a:t>Voice &amp;</a:t>
              </a:r>
            </a:p>
            <a:p>
              <a:pPr algn="ctr" eaLnBrk="0" hangingPunct="0"/>
              <a:r>
                <a:rPr lang="en-US" sz="2000">
                  <a:solidFill>
                    <a:schemeClr val="bg1"/>
                  </a:solidFill>
                </a:rPr>
                <a:t>Choice</a:t>
              </a:r>
            </a:p>
          </p:txBody>
        </p:sp>
        <p:sp>
          <p:nvSpPr>
            <p:cNvPr id="33809" name="TextBox 28"/>
            <p:cNvSpPr txBox="1">
              <a:spLocks noChangeArrowheads="1"/>
            </p:cNvSpPr>
            <p:nvPr/>
          </p:nvSpPr>
          <p:spPr bwMode="auto">
            <a:xfrm>
              <a:off x="1955800" y="2667000"/>
              <a:ext cx="1241425" cy="1006475"/>
            </a:xfrm>
            <a:prstGeom prst="rect">
              <a:avLst/>
            </a:prstGeom>
            <a:noFill/>
            <a:ln w="9525">
              <a:noFill/>
              <a:miter lim="800000"/>
              <a:headEnd/>
              <a:tailEnd/>
            </a:ln>
          </p:spPr>
          <p:txBody>
            <a:bodyPr wrap="none">
              <a:spAutoFit/>
            </a:bodyPr>
            <a:lstStyle/>
            <a:p>
              <a:pPr algn="ctr" eaLnBrk="0" hangingPunct="0"/>
              <a:r>
                <a:rPr lang="en-US" sz="2000">
                  <a:solidFill>
                    <a:schemeClr val="bg1"/>
                  </a:solidFill>
                </a:rPr>
                <a:t>Feedback </a:t>
              </a:r>
            </a:p>
            <a:p>
              <a:pPr algn="ctr" eaLnBrk="0" hangingPunct="0"/>
              <a:r>
                <a:rPr lang="en-US" sz="2000">
                  <a:solidFill>
                    <a:schemeClr val="bg1"/>
                  </a:solidFill>
                </a:rPr>
                <a:t>&amp;</a:t>
              </a:r>
            </a:p>
            <a:p>
              <a:pPr algn="ctr" eaLnBrk="0" hangingPunct="0"/>
              <a:r>
                <a:rPr lang="en-US" sz="2000">
                  <a:solidFill>
                    <a:schemeClr val="bg1"/>
                  </a:solidFill>
                </a:rPr>
                <a:t>Revision</a:t>
              </a:r>
            </a:p>
          </p:txBody>
        </p:sp>
        <p:sp>
          <p:nvSpPr>
            <p:cNvPr id="33810" name="TextBox 30"/>
            <p:cNvSpPr txBox="1">
              <a:spLocks noChangeArrowheads="1"/>
            </p:cNvSpPr>
            <p:nvPr/>
          </p:nvSpPr>
          <p:spPr bwMode="auto">
            <a:xfrm>
              <a:off x="3854057" y="5334000"/>
              <a:ext cx="1486689" cy="707886"/>
            </a:xfrm>
            <a:prstGeom prst="rect">
              <a:avLst/>
            </a:prstGeom>
            <a:noFill/>
            <a:ln w="9525">
              <a:noFill/>
              <a:miter lim="800000"/>
              <a:headEnd/>
              <a:tailEnd/>
            </a:ln>
          </p:spPr>
          <p:txBody>
            <a:bodyPr wrap="none">
              <a:spAutoFit/>
            </a:bodyPr>
            <a:lstStyle/>
            <a:p>
              <a:pPr algn="ctr" eaLnBrk="0" hangingPunct="0"/>
              <a:r>
                <a:rPr lang="en-US" sz="2000">
                  <a:solidFill>
                    <a:schemeClr val="bg1"/>
                  </a:solidFill>
                </a:rPr>
                <a:t>Professional</a:t>
              </a:r>
            </a:p>
            <a:p>
              <a:pPr algn="ctr" eaLnBrk="0" hangingPunct="0"/>
              <a:r>
                <a:rPr lang="en-US" sz="2000">
                  <a:solidFill>
                    <a:schemeClr val="bg1"/>
                  </a:solidFill>
                </a:rPr>
                <a:t>Skills</a:t>
              </a:r>
            </a:p>
          </p:txBody>
        </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18" descr="handbulbs.jpg"/>
          <p:cNvPicPr>
            <a:picLocks noChangeAspect="1"/>
          </p:cNvPicPr>
          <p:nvPr/>
        </p:nvPicPr>
        <p:blipFill>
          <a:blip r:embed="rId3" cstate="print"/>
          <a:srcRect/>
          <a:stretch>
            <a:fillRect/>
          </a:stretch>
        </p:blipFill>
        <p:spPr bwMode="auto">
          <a:xfrm>
            <a:off x="0" y="1473200"/>
            <a:ext cx="3427413" cy="5156200"/>
          </a:xfrm>
          <a:prstGeom prst="rect">
            <a:avLst/>
          </a:prstGeom>
          <a:noFill/>
          <a:ln w="9525">
            <a:noFill/>
            <a:miter lim="800000"/>
            <a:headEnd/>
            <a:tailEnd/>
          </a:ln>
        </p:spPr>
      </p:pic>
      <p:sp>
        <p:nvSpPr>
          <p:cNvPr id="35843" name="TextBox 4"/>
          <p:cNvSpPr txBox="1">
            <a:spLocks noChangeArrowheads="1"/>
          </p:cNvSpPr>
          <p:nvPr/>
        </p:nvSpPr>
        <p:spPr bwMode="auto">
          <a:xfrm>
            <a:off x="3200400" y="381000"/>
            <a:ext cx="5943600" cy="5694363"/>
          </a:xfrm>
          <a:prstGeom prst="rect">
            <a:avLst/>
          </a:prstGeom>
          <a:noFill/>
          <a:ln w="9525">
            <a:noFill/>
            <a:miter lim="800000"/>
            <a:headEnd/>
            <a:tailEnd/>
          </a:ln>
        </p:spPr>
        <p:txBody>
          <a:bodyPr>
            <a:spAutoFit/>
          </a:bodyPr>
          <a:lstStyle/>
          <a:p>
            <a:r>
              <a:rPr lang="en-US" dirty="0">
                <a:solidFill>
                  <a:srgbClr val="B0B0B0"/>
                </a:solidFill>
              </a:rPr>
              <a:t>By the end of PBL </a:t>
            </a:r>
            <a:r>
              <a:rPr lang="en-US" dirty="0" smtClean="0">
                <a:solidFill>
                  <a:srgbClr val="B0B0B0"/>
                </a:solidFill>
              </a:rPr>
              <a:t>Review, </a:t>
            </a:r>
            <a:r>
              <a:rPr lang="en-US" dirty="0">
                <a:solidFill>
                  <a:srgbClr val="B0B0B0"/>
                </a:solidFill>
              </a:rPr>
              <a:t>you will have</a:t>
            </a:r>
          </a:p>
          <a:p>
            <a:r>
              <a:rPr lang="en-US" dirty="0">
                <a:solidFill>
                  <a:srgbClr val="B0B0B0"/>
                </a:solidFill>
              </a:rPr>
              <a:t>started planning a project by:</a:t>
            </a:r>
          </a:p>
          <a:p>
            <a:endParaRPr lang="en-US" dirty="0">
              <a:solidFill>
                <a:srgbClr val="B0B0B0"/>
              </a:solidFill>
            </a:endParaRPr>
          </a:p>
          <a:p>
            <a:r>
              <a:rPr lang="en-US" dirty="0">
                <a:solidFill>
                  <a:srgbClr val="B0B0B0"/>
                </a:solidFill>
              </a:rPr>
              <a:t>O   Understanding “Main Course” PBL</a:t>
            </a:r>
          </a:p>
          <a:p>
            <a:endParaRPr lang="en-US" dirty="0">
              <a:solidFill>
                <a:srgbClr val="B0B0B0"/>
              </a:solidFill>
            </a:endParaRPr>
          </a:p>
          <a:p>
            <a:r>
              <a:rPr lang="en-US" dirty="0"/>
              <a:t>O   </a:t>
            </a:r>
            <a:r>
              <a:rPr lang="en-US" sz="2800" dirty="0">
                <a:solidFill>
                  <a:srgbClr val="B6121B"/>
                </a:solidFill>
              </a:rPr>
              <a:t>Generating a Project Idea</a:t>
            </a:r>
          </a:p>
          <a:p>
            <a:endParaRPr lang="en-US" dirty="0"/>
          </a:p>
          <a:p>
            <a:r>
              <a:rPr lang="en-US" dirty="0">
                <a:solidFill>
                  <a:srgbClr val="B0B0B0"/>
                </a:solidFill>
              </a:rPr>
              <a:t>O   Refining an Essential Question</a:t>
            </a:r>
          </a:p>
          <a:p>
            <a:endParaRPr lang="en-US" dirty="0">
              <a:solidFill>
                <a:srgbClr val="B0B0B0"/>
              </a:solidFill>
            </a:endParaRPr>
          </a:p>
          <a:p>
            <a:r>
              <a:rPr lang="en-US" dirty="0">
                <a:solidFill>
                  <a:srgbClr val="B0B0B0"/>
                </a:solidFill>
              </a:rPr>
              <a:t>O   Balancing Assessment Strategies</a:t>
            </a:r>
          </a:p>
          <a:p>
            <a:endParaRPr lang="en-US" dirty="0">
              <a:solidFill>
                <a:srgbClr val="B0B0B0"/>
              </a:solidFill>
            </a:endParaRPr>
          </a:p>
          <a:p>
            <a:r>
              <a:rPr lang="en-US" dirty="0">
                <a:solidFill>
                  <a:srgbClr val="B0B0B0"/>
                </a:solidFill>
              </a:rPr>
              <a:t>O   Gathering Tips for Managing Projects</a:t>
            </a:r>
          </a:p>
          <a:p>
            <a:endParaRPr lang="en-US" dirty="0">
              <a:solidFill>
                <a:srgbClr val="B0B0B0"/>
              </a:solidFill>
            </a:endParaRPr>
          </a:p>
          <a:p>
            <a:r>
              <a:rPr lang="en-US" dirty="0">
                <a:solidFill>
                  <a:srgbClr val="B0B0B0"/>
                </a:solidFill>
              </a:rPr>
              <a:t>O   All of the Above</a:t>
            </a:r>
          </a:p>
          <a:p>
            <a:endParaRPr lang="en-US" dirty="0">
              <a:solidFill>
                <a:srgbClr val="B0B0B0"/>
              </a:solidFill>
            </a:endParaRPr>
          </a:p>
        </p:txBody>
      </p:sp>
      <p:sp>
        <p:nvSpPr>
          <p:cNvPr id="35844" name="Freeform 19"/>
          <p:cNvSpPr>
            <a:spLocks noChangeArrowheads="1"/>
          </p:cNvSpPr>
          <p:nvPr/>
        </p:nvSpPr>
        <p:spPr bwMode="auto">
          <a:xfrm>
            <a:off x="3352800" y="2430463"/>
            <a:ext cx="127000" cy="160337"/>
          </a:xfrm>
          <a:custGeom>
            <a:avLst/>
            <a:gdLst>
              <a:gd name="T0" fmla="*/ 101600 w 127000"/>
              <a:gd name="T1" fmla="*/ 27011 h 160997"/>
              <a:gd name="T2" fmla="*/ 25400 w 127000"/>
              <a:gd name="T3" fmla="*/ 20283 h 160997"/>
              <a:gd name="T4" fmla="*/ 8467 w 127000"/>
              <a:gd name="T5" fmla="*/ 60644 h 160997"/>
              <a:gd name="T6" fmla="*/ 0 w 127000"/>
              <a:gd name="T7" fmla="*/ 80827 h 160997"/>
              <a:gd name="T8" fmla="*/ 8467 w 127000"/>
              <a:gd name="T9" fmla="*/ 101009 h 160997"/>
              <a:gd name="T10" fmla="*/ 50800 w 127000"/>
              <a:gd name="T11" fmla="*/ 127918 h 160997"/>
              <a:gd name="T12" fmla="*/ 110067 w 127000"/>
              <a:gd name="T13" fmla="*/ 107737 h 160997"/>
              <a:gd name="T14" fmla="*/ 127000 w 127000"/>
              <a:gd name="T15" fmla="*/ 67372 h 160997"/>
              <a:gd name="T16" fmla="*/ 101600 w 127000"/>
              <a:gd name="T17" fmla="*/ 27011 h 1609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00"/>
              <a:gd name="T28" fmla="*/ 0 h 160997"/>
              <a:gd name="T29" fmla="*/ 127000 w 127000"/>
              <a:gd name="T30" fmla="*/ 160997 h 1609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00" h="160997">
                <a:moveTo>
                  <a:pt x="101600" y="33997"/>
                </a:moveTo>
                <a:cubicBezTo>
                  <a:pt x="80454" y="23424"/>
                  <a:pt x="50930" y="0"/>
                  <a:pt x="25400" y="25530"/>
                </a:cubicBezTo>
                <a:cubicBezTo>
                  <a:pt x="12779" y="38151"/>
                  <a:pt x="14111" y="59397"/>
                  <a:pt x="8467" y="76330"/>
                </a:cubicBezTo>
                <a:lnTo>
                  <a:pt x="0" y="101730"/>
                </a:lnTo>
                <a:cubicBezTo>
                  <a:pt x="2822" y="110197"/>
                  <a:pt x="3875" y="119477"/>
                  <a:pt x="8467" y="127130"/>
                </a:cubicBezTo>
                <a:cubicBezTo>
                  <a:pt x="16511" y="140537"/>
                  <a:pt x="39261" y="153304"/>
                  <a:pt x="50800" y="160997"/>
                </a:cubicBezTo>
                <a:cubicBezTo>
                  <a:pt x="66802" y="156996"/>
                  <a:pt x="99240" y="152921"/>
                  <a:pt x="110067" y="135597"/>
                </a:cubicBezTo>
                <a:cubicBezTo>
                  <a:pt x="119527" y="120461"/>
                  <a:pt x="127000" y="84797"/>
                  <a:pt x="127000" y="84797"/>
                </a:cubicBezTo>
                <a:lnTo>
                  <a:pt x="101600" y="33997"/>
                </a:lnTo>
                <a:close/>
              </a:path>
            </a:pathLst>
          </a:custGeom>
          <a:solidFill>
            <a:schemeClr val="tx1"/>
          </a:solidFill>
          <a:ln w="9525">
            <a:solidFill>
              <a:schemeClr val="tx1"/>
            </a:solidFill>
            <a:round/>
            <a:headEnd/>
            <a:tailEnd/>
          </a:ln>
        </p:spPr>
        <p:txBody>
          <a:bodyPr/>
          <a:lstStyle/>
          <a:p>
            <a:endParaRPr lang="en-US"/>
          </a:p>
        </p:txBody>
      </p:sp>
    </p:spTree>
  </p:cSld>
  <p:clrMapOvr>
    <a:masterClrMapping/>
  </p:clrMapOvr>
  <p:transition>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8"/>
          <p:cNvSpPr>
            <a:spLocks noChangeArrowheads="1"/>
          </p:cNvSpPr>
          <p:nvPr/>
        </p:nvSpPr>
        <p:spPr bwMode="auto">
          <a:xfrm>
            <a:off x="685800" y="0"/>
            <a:ext cx="1219200" cy="7620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36867" name="Rectangle 20"/>
          <p:cNvSpPr>
            <a:spLocks noChangeArrowheads="1"/>
          </p:cNvSpPr>
          <p:nvPr/>
        </p:nvSpPr>
        <p:spPr bwMode="auto">
          <a:xfrm>
            <a:off x="3124200" y="0"/>
            <a:ext cx="1219200" cy="7620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36868" name="Rectangle 21"/>
          <p:cNvSpPr>
            <a:spLocks noChangeArrowheads="1"/>
          </p:cNvSpPr>
          <p:nvPr/>
        </p:nvSpPr>
        <p:spPr bwMode="auto">
          <a:xfrm>
            <a:off x="5562600" y="0"/>
            <a:ext cx="1219200" cy="7620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36869" name="Rectangle 22"/>
          <p:cNvSpPr>
            <a:spLocks noChangeArrowheads="1"/>
          </p:cNvSpPr>
          <p:nvPr/>
        </p:nvSpPr>
        <p:spPr bwMode="auto">
          <a:xfrm>
            <a:off x="8001000" y="0"/>
            <a:ext cx="1143000" cy="7620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36870" name="Rectangle 4"/>
          <p:cNvSpPr>
            <a:spLocks noChangeArrowheads="1"/>
          </p:cNvSpPr>
          <p:nvPr/>
        </p:nvSpPr>
        <p:spPr bwMode="auto">
          <a:xfrm>
            <a:off x="685800" y="762000"/>
            <a:ext cx="7543800" cy="5410200"/>
          </a:xfrm>
          <a:prstGeom prst="rect">
            <a:avLst/>
          </a:prstGeom>
          <a:noFill/>
          <a:ln w="9525">
            <a:solidFill>
              <a:schemeClr val="tx1"/>
            </a:solidFill>
            <a:round/>
            <a:headEnd/>
            <a:tailEnd/>
          </a:ln>
        </p:spPr>
        <p:txBody>
          <a:bodyPr/>
          <a:lstStyle/>
          <a:p>
            <a:pPr eaLnBrk="0" hangingPunct="0"/>
            <a:endParaRPr lang="en-US" b="0">
              <a:latin typeface="Times" pitchFamily="-107" charset="0"/>
            </a:endParaRPr>
          </a:p>
        </p:txBody>
      </p:sp>
      <p:cxnSp>
        <p:nvCxnSpPr>
          <p:cNvPr id="36871" name="Straight Connector 7"/>
          <p:cNvCxnSpPr>
            <a:cxnSpLocks noChangeShapeType="1"/>
          </p:cNvCxnSpPr>
          <p:nvPr/>
        </p:nvCxnSpPr>
        <p:spPr bwMode="auto">
          <a:xfrm rot="5400000" flipH="1" flipV="1">
            <a:off x="304801" y="381000"/>
            <a:ext cx="762000" cy="3175"/>
          </a:xfrm>
          <a:prstGeom prst="line">
            <a:avLst/>
          </a:prstGeom>
          <a:noFill/>
          <a:ln w="9525">
            <a:solidFill>
              <a:schemeClr val="tx1"/>
            </a:solidFill>
            <a:round/>
            <a:headEnd/>
            <a:tailEnd/>
          </a:ln>
        </p:spPr>
      </p:cxnSp>
      <p:cxnSp>
        <p:nvCxnSpPr>
          <p:cNvPr id="36872" name="Straight Connector 9"/>
          <p:cNvCxnSpPr>
            <a:cxnSpLocks noChangeShapeType="1"/>
          </p:cNvCxnSpPr>
          <p:nvPr/>
        </p:nvCxnSpPr>
        <p:spPr bwMode="auto">
          <a:xfrm>
            <a:off x="8229600" y="762000"/>
            <a:ext cx="914400" cy="1588"/>
          </a:xfrm>
          <a:prstGeom prst="line">
            <a:avLst/>
          </a:prstGeom>
          <a:noFill/>
          <a:ln w="9525">
            <a:solidFill>
              <a:schemeClr val="tx1"/>
            </a:solidFill>
            <a:round/>
            <a:headEnd/>
            <a:tailEnd/>
          </a:ln>
        </p:spPr>
      </p:cxnSp>
      <p:cxnSp>
        <p:nvCxnSpPr>
          <p:cNvPr id="36873" name="Straight Connector 11"/>
          <p:cNvCxnSpPr>
            <a:cxnSpLocks noChangeShapeType="1"/>
          </p:cNvCxnSpPr>
          <p:nvPr/>
        </p:nvCxnSpPr>
        <p:spPr bwMode="auto">
          <a:xfrm>
            <a:off x="8229600" y="6172200"/>
            <a:ext cx="914400" cy="1588"/>
          </a:xfrm>
          <a:prstGeom prst="line">
            <a:avLst/>
          </a:prstGeom>
          <a:noFill/>
          <a:ln w="9525">
            <a:solidFill>
              <a:schemeClr val="tx1"/>
            </a:solidFill>
            <a:round/>
            <a:headEnd/>
            <a:tailEnd/>
          </a:ln>
        </p:spPr>
      </p:cxnSp>
      <p:cxnSp>
        <p:nvCxnSpPr>
          <p:cNvPr id="36874" name="Straight Connector 15"/>
          <p:cNvCxnSpPr>
            <a:cxnSpLocks noChangeShapeType="1"/>
          </p:cNvCxnSpPr>
          <p:nvPr/>
        </p:nvCxnSpPr>
        <p:spPr bwMode="auto">
          <a:xfrm rot="5400000">
            <a:off x="457201" y="6400800"/>
            <a:ext cx="457200" cy="3175"/>
          </a:xfrm>
          <a:prstGeom prst="line">
            <a:avLst/>
          </a:prstGeom>
          <a:noFill/>
          <a:ln w="9525">
            <a:solidFill>
              <a:schemeClr val="tx1"/>
            </a:solidFill>
            <a:round/>
            <a:headEnd/>
            <a:tailEnd/>
          </a:ln>
        </p:spPr>
      </p:cxnSp>
      <p:cxnSp>
        <p:nvCxnSpPr>
          <p:cNvPr id="36875" name="Straight Connector 17"/>
          <p:cNvCxnSpPr>
            <a:cxnSpLocks noChangeShapeType="1"/>
          </p:cNvCxnSpPr>
          <p:nvPr/>
        </p:nvCxnSpPr>
        <p:spPr bwMode="auto">
          <a:xfrm rot="5400000">
            <a:off x="8001001" y="6400800"/>
            <a:ext cx="457200" cy="3175"/>
          </a:xfrm>
          <a:prstGeom prst="line">
            <a:avLst/>
          </a:prstGeom>
          <a:noFill/>
          <a:ln w="9525">
            <a:solidFill>
              <a:schemeClr val="tx1"/>
            </a:solidFill>
            <a:round/>
            <a:headEnd/>
            <a:tailEnd/>
          </a:ln>
        </p:spPr>
      </p:cxnSp>
      <p:sp>
        <p:nvSpPr>
          <p:cNvPr id="36876" name="TextBox 3"/>
          <p:cNvSpPr txBox="1">
            <a:spLocks noChangeArrowheads="1"/>
          </p:cNvSpPr>
          <p:nvPr/>
        </p:nvSpPr>
        <p:spPr bwMode="auto">
          <a:xfrm>
            <a:off x="1066800" y="1143000"/>
            <a:ext cx="6935788" cy="4246563"/>
          </a:xfrm>
          <a:prstGeom prst="rect">
            <a:avLst/>
          </a:prstGeom>
          <a:noFill/>
          <a:ln w="9525">
            <a:noFill/>
            <a:miter lim="800000"/>
            <a:headEnd/>
            <a:tailEnd/>
          </a:ln>
        </p:spPr>
        <p:txBody>
          <a:bodyPr>
            <a:spAutoFit/>
          </a:bodyPr>
          <a:lstStyle/>
          <a:p>
            <a:pPr eaLnBrk="0" hangingPunct="0"/>
            <a:r>
              <a:rPr lang="en-US" sz="5400"/>
              <a:t>Project Idea</a:t>
            </a:r>
          </a:p>
          <a:p>
            <a:pPr eaLnBrk="0" hangingPunct="0"/>
            <a:r>
              <a:rPr lang="en-US" sz="5400" b="0"/>
              <a:t>Summary of the</a:t>
            </a:r>
          </a:p>
          <a:p>
            <a:pPr eaLnBrk="0" hangingPunct="0"/>
            <a:r>
              <a:rPr lang="en-US" sz="5400" b="0"/>
              <a:t>challenge, investigation,</a:t>
            </a:r>
          </a:p>
          <a:p>
            <a:pPr eaLnBrk="0" hangingPunct="0"/>
            <a:r>
              <a:rPr lang="en-US" sz="5400" b="0"/>
              <a:t>scenario, problem, or</a:t>
            </a:r>
          </a:p>
          <a:p>
            <a:pPr eaLnBrk="0" hangingPunct="0"/>
            <a:r>
              <a:rPr lang="en-US" sz="5400" b="0"/>
              <a:t>issue:</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304800" y="228599"/>
          <a:ext cx="8382001" cy="5614706"/>
        </p:xfrm>
        <a:graphic>
          <a:graphicData uri="http://schemas.openxmlformats.org/drawingml/2006/table">
            <a:tbl>
              <a:tblPr/>
              <a:tblGrid>
                <a:gridCol w="1467539"/>
                <a:gridCol w="2565301"/>
                <a:gridCol w="2218117"/>
                <a:gridCol w="852528"/>
                <a:gridCol w="1278516"/>
              </a:tblGrid>
              <a:tr h="914401">
                <a:tc gridSpan="5">
                  <a:txBody>
                    <a:bodyPr/>
                    <a:lstStyle/>
                    <a:p>
                      <a:pPr marL="0" marR="0" algn="ctr" fontAlgn="ctr">
                        <a:lnSpc>
                          <a:spcPct val="120000"/>
                        </a:lnSpc>
                        <a:spcBef>
                          <a:spcPts val="0"/>
                        </a:spcBef>
                        <a:spcAft>
                          <a:spcPts val="0"/>
                        </a:spcAft>
                      </a:pPr>
                      <a:r>
                        <a:rPr lang="en-US" sz="1600" cap="all" spc="1080" dirty="0">
                          <a:solidFill>
                            <a:srgbClr val="000000"/>
                          </a:solidFill>
                          <a:latin typeface="Times New Roman"/>
                          <a:ea typeface="Times New Roman"/>
                          <a:cs typeface="Times New Roman"/>
                        </a:rPr>
                        <a:t>         </a:t>
                      </a:r>
                      <a:endParaRPr lang="en-US" sz="1600" cap="all" spc="1080" dirty="0" smtClean="0">
                        <a:solidFill>
                          <a:srgbClr val="000000"/>
                        </a:solidFill>
                        <a:latin typeface="Times New Roman"/>
                        <a:ea typeface="Times New Roman"/>
                        <a:cs typeface="Times New Roman"/>
                      </a:endParaRPr>
                    </a:p>
                    <a:p>
                      <a:pPr marL="0" marR="0" algn="ctr" fontAlgn="ctr">
                        <a:lnSpc>
                          <a:spcPct val="120000"/>
                        </a:lnSpc>
                        <a:spcBef>
                          <a:spcPts val="0"/>
                        </a:spcBef>
                        <a:spcAft>
                          <a:spcPts val="0"/>
                        </a:spcAft>
                      </a:pPr>
                      <a:r>
                        <a:rPr lang="en-US" sz="1600" cap="all" spc="1080" baseline="0" dirty="0" smtClean="0">
                          <a:solidFill>
                            <a:srgbClr val="000000"/>
                          </a:solidFill>
                          <a:latin typeface="Times New Roman"/>
                          <a:ea typeface="Times New Roman"/>
                          <a:cs typeface="Times New Roman"/>
                        </a:rPr>
                        <a:t>      </a:t>
                      </a:r>
                      <a:r>
                        <a:rPr lang="en-US" sz="1600" cap="all" spc="1080" dirty="0" smtClean="0">
                          <a:solidFill>
                            <a:srgbClr val="000000"/>
                          </a:solidFill>
                          <a:latin typeface="Times New Roman"/>
                          <a:ea typeface="Times New Roman"/>
                          <a:cs typeface="Times New Roman"/>
                        </a:rPr>
                        <a:t> </a:t>
                      </a:r>
                      <a:r>
                        <a:rPr lang="en-US" sz="2000" cap="all" spc="1080" dirty="0">
                          <a:solidFill>
                            <a:srgbClr val="000000"/>
                          </a:solidFill>
                          <a:latin typeface="Times New Roman"/>
                          <a:ea typeface="Times New Roman"/>
                          <a:cs typeface="Times New Roman"/>
                        </a:rPr>
                        <a:t>Project Overview</a:t>
                      </a:r>
                      <a:r>
                        <a:rPr lang="en-US" sz="1400" cap="all" spc="350" dirty="0">
                          <a:solidFill>
                            <a:srgbClr val="000000"/>
                          </a:solidFill>
                          <a:latin typeface="Times New Roman"/>
                          <a:ea typeface="Times New Roman"/>
                          <a:cs typeface="Times New Roman"/>
                        </a:rPr>
                        <a:t>                </a:t>
                      </a:r>
                      <a:r>
                        <a:rPr lang="en-US" sz="900" dirty="0" smtClean="0">
                          <a:solidFill>
                            <a:srgbClr val="000000"/>
                          </a:solidFill>
                          <a:latin typeface="Times New Roman"/>
                          <a:ea typeface="Times New Roman"/>
                          <a:cs typeface="Times New Roman"/>
                        </a:rPr>
                        <a:t>page</a:t>
                      </a:r>
                      <a:r>
                        <a:rPr lang="en-US" sz="900" cap="all" dirty="0" smtClean="0">
                          <a:solidFill>
                            <a:srgbClr val="000000"/>
                          </a:solidFill>
                          <a:latin typeface="Times New Roman"/>
                          <a:ea typeface="Times New Roman"/>
                          <a:cs typeface="Times New Roman"/>
                        </a:rPr>
                        <a:t> </a:t>
                      </a:r>
                      <a:r>
                        <a:rPr lang="en-US" sz="900" cap="all" dirty="0">
                          <a:solidFill>
                            <a:srgbClr val="000000"/>
                          </a:solidFill>
                          <a:latin typeface="Times New Roman"/>
                          <a:ea typeface="Times New Roman"/>
                          <a:cs typeface="Times New Roman"/>
                        </a:rPr>
                        <a:t>1</a:t>
                      </a:r>
                      <a:endParaRPr lang="en-US" sz="900" dirty="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72936">
                <a:tc>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Name of Project:</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fontAlgn="ctr">
                        <a:lnSpc>
                          <a:spcPct val="120000"/>
                        </a:lnSpc>
                        <a:spcBef>
                          <a:spcPts val="0"/>
                        </a:spcBef>
                        <a:spcAft>
                          <a:spcPts val="0"/>
                        </a:spcAft>
                      </a:pPr>
                      <a:r>
                        <a:rPr lang="en-US" sz="1400">
                          <a:latin typeface="Times New Roman"/>
                          <a:ea typeface="Times New Roman"/>
                          <a:cs typeface="Times New Roman"/>
                        </a:rPr>
                        <a:t>We Will Rise!</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fontAlgn="ctr">
                        <a:lnSpc>
                          <a:spcPct val="120000"/>
                        </a:lnSpc>
                        <a:spcBef>
                          <a:spcPts val="0"/>
                        </a:spcBef>
                        <a:spcAft>
                          <a:spcPts val="0"/>
                        </a:spcAft>
                      </a:pPr>
                      <a:r>
                        <a:rPr lang="en-US" sz="1200" b="1">
                          <a:solidFill>
                            <a:srgbClr val="000000"/>
                          </a:solidFill>
                          <a:latin typeface="Times New Roman"/>
                          <a:ea typeface="Times New Roman"/>
                          <a:cs typeface="Times New Roman"/>
                        </a:rPr>
                        <a:t>Duration: </a:t>
                      </a:r>
                      <a:endParaRPr lang="en-US" sz="11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200" dirty="0" smtClean="0">
                          <a:latin typeface="Arial"/>
                          <a:ea typeface="Times New Roman"/>
                          <a:cs typeface="Times New Roman"/>
                        </a:rPr>
                        <a:t>  9 </a:t>
                      </a:r>
                      <a:r>
                        <a:rPr lang="en-US" sz="1200" dirty="0">
                          <a:latin typeface="Arial"/>
                          <a:ea typeface="Times New Roman"/>
                          <a:cs typeface="Times New Roman"/>
                        </a:rPr>
                        <a:t>wks</a:t>
                      </a:r>
                      <a:endParaRPr lang="en-US" sz="1100" dirty="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72936">
                <a:tc>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Subject/Course:</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400">
                          <a:latin typeface="Times New Roman"/>
                          <a:ea typeface="Times New Roman"/>
                          <a:cs typeface="Times New Roman"/>
                        </a:rPr>
                        <a:t>Social Studies</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200" b="1">
                          <a:latin typeface="Times New Roman"/>
                          <a:ea typeface="Times New Roman"/>
                          <a:cs typeface="Times New Roman"/>
                        </a:rPr>
                        <a:t> Teacher(s):</a:t>
                      </a:r>
                      <a:endParaRPr lang="en-US" sz="1200">
                        <a:latin typeface="Times New Roman"/>
                        <a:ea typeface="Times New Roman"/>
                        <a:cs typeface="Times New Roman"/>
                      </a:endParaRPr>
                    </a:p>
                  </a:txBody>
                  <a:tcPr marL="11623"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lnSpc>
                          <a:spcPct val="120000"/>
                        </a:lnSpc>
                        <a:spcBef>
                          <a:spcPts val="0"/>
                        </a:spcBef>
                        <a:spcAft>
                          <a:spcPts val="0"/>
                        </a:spcAft>
                      </a:pPr>
                      <a:r>
                        <a:rPr lang="en-US" sz="1200" b="1">
                          <a:solidFill>
                            <a:srgbClr val="000000"/>
                          </a:solidFill>
                          <a:latin typeface="Times New Roman"/>
                          <a:ea typeface="Times New Roman"/>
                          <a:cs typeface="Times New Roman"/>
                        </a:rPr>
                        <a:t>Grade Level:</a:t>
                      </a:r>
                      <a:endParaRPr lang="en-US" sz="11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200" dirty="0" smtClean="0">
                          <a:latin typeface="Arial"/>
                          <a:ea typeface="Times New Roman"/>
                          <a:cs typeface="Times New Roman"/>
                        </a:rPr>
                        <a:t>  9</a:t>
                      </a:r>
                      <a:endParaRPr lang="en-US" sz="1100" dirty="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906131">
                <a:tc>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Other Subject Areas to Be Included:</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marL="0" marR="0">
                        <a:spcBef>
                          <a:spcPts val="0"/>
                        </a:spcBef>
                        <a:spcAft>
                          <a:spcPts val="0"/>
                        </a:spcAft>
                        <a:tabLst>
                          <a:tab pos="338455" algn="l"/>
                        </a:tabLst>
                      </a:pPr>
                      <a:r>
                        <a:rPr lang="en-US" sz="1400">
                          <a:latin typeface="Times New Roman"/>
                          <a:ea typeface="Times New Roman"/>
                          <a:cs typeface="Times New Roman"/>
                        </a:rPr>
                        <a:t>Science, Math, ELA, Related Art (Music, Band, Art, TEE)</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319471">
                <a:tc gridSpan="5">
                  <a:txBody>
                    <a:bodyPr/>
                    <a:lstStyle/>
                    <a:p>
                      <a:pPr marL="0" marR="0">
                        <a:spcBef>
                          <a:spcPts val="0"/>
                        </a:spcBef>
                        <a:spcAft>
                          <a:spcPts val="0"/>
                        </a:spcAft>
                      </a:pPr>
                      <a:endParaRPr lang="en-US" sz="1100">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28831">
                <a:tc>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Project Idea</a:t>
                      </a:r>
                      <a:endParaRPr lang="en-US" sz="1200">
                        <a:latin typeface="Times New Roman"/>
                        <a:ea typeface="Times New Roman"/>
                        <a:cs typeface="Times New Roman"/>
                      </a:endParaRPr>
                    </a:p>
                    <a:p>
                      <a:pPr marL="0" marR="0">
                        <a:lnSpc>
                          <a:spcPct val="120000"/>
                        </a:lnSpc>
                        <a:spcBef>
                          <a:spcPts val="0"/>
                        </a:spcBef>
                        <a:spcAft>
                          <a:spcPts val="0"/>
                        </a:spcAft>
                      </a:pPr>
                      <a:r>
                        <a:rPr lang="en-US" sz="1200">
                          <a:solidFill>
                            <a:srgbClr val="000000"/>
                          </a:solidFill>
                          <a:latin typeface="Times New Roman"/>
                          <a:ea typeface="Times New Roman"/>
                          <a:cs typeface="Times New Roman"/>
                        </a:rPr>
                        <a:t>Summary of the issue, challenge, investigation, scenario, or problem:</a:t>
                      </a:r>
                      <a:endParaRPr lang="en-US" sz="1600">
                        <a:solidFill>
                          <a:srgbClr val="000000"/>
                        </a:solidFill>
                        <a:latin typeface="Times-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marL="0" marR="0">
                        <a:spcBef>
                          <a:spcPts val="0"/>
                        </a:spcBef>
                        <a:spcAft>
                          <a:spcPts val="0"/>
                        </a:spcAft>
                      </a:pPr>
                      <a:r>
                        <a:rPr lang="en-US" sz="1400" dirty="0">
                          <a:latin typeface="Arial"/>
                          <a:ea typeface="Times New Roman"/>
                          <a:cs typeface="Times New Roman"/>
                        </a:rPr>
                        <a:t>As a Metro Nashville Planner, students will design </a:t>
                      </a:r>
                      <a:r>
                        <a:rPr lang="en-US" sz="1400" dirty="0" smtClean="0">
                          <a:latin typeface="Arial"/>
                          <a:ea typeface="Times New Roman"/>
                          <a:cs typeface="Times New Roman"/>
                        </a:rPr>
                        <a:t> a </a:t>
                      </a:r>
                      <a:r>
                        <a:rPr lang="en-US" sz="1400" dirty="0">
                          <a:latin typeface="Arial"/>
                          <a:ea typeface="Times New Roman"/>
                          <a:cs typeface="Times New Roman"/>
                        </a:rPr>
                        <a:t>flood-level indicator system.  The culminating activity will allow students to present their systems to the Metro Nashville Planning Commission.</a:t>
                      </a:r>
                      <a:endParaRPr lang="en-US" sz="1200" dirty="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5"/>
          <p:cNvSpPr txBox="1">
            <a:spLocks noChangeArrowheads="1"/>
          </p:cNvSpPr>
          <p:nvPr/>
        </p:nvSpPr>
        <p:spPr bwMode="auto">
          <a:xfrm>
            <a:off x="4648200" y="2133600"/>
            <a:ext cx="3810000" cy="3416300"/>
          </a:xfrm>
          <a:prstGeom prst="rect">
            <a:avLst/>
          </a:prstGeom>
          <a:noFill/>
          <a:ln w="9525">
            <a:noFill/>
            <a:miter lim="800000"/>
            <a:headEnd/>
            <a:tailEnd/>
          </a:ln>
        </p:spPr>
        <p:txBody>
          <a:bodyPr>
            <a:spAutoFit/>
          </a:bodyPr>
          <a:lstStyle/>
          <a:p>
            <a:endParaRPr lang="en-US">
              <a:solidFill>
                <a:srgbClr val="000000"/>
              </a:solidFill>
            </a:endParaRPr>
          </a:p>
          <a:p>
            <a:pPr algn="ctr"/>
            <a:r>
              <a:rPr lang="en-US" sz="3200">
                <a:solidFill>
                  <a:srgbClr val="000000"/>
                </a:solidFill>
              </a:rPr>
              <a:t>  Your interdisciplinary  project idea will come from your STEM School-Wide Themes</a:t>
            </a:r>
          </a:p>
        </p:txBody>
      </p:sp>
      <p:sp>
        <p:nvSpPr>
          <p:cNvPr id="38915" name="TextBox 4"/>
          <p:cNvSpPr txBox="1">
            <a:spLocks noChangeArrowheads="1"/>
          </p:cNvSpPr>
          <p:nvPr/>
        </p:nvSpPr>
        <p:spPr bwMode="auto">
          <a:xfrm>
            <a:off x="1447800" y="838200"/>
            <a:ext cx="5943600" cy="1016000"/>
          </a:xfrm>
          <a:prstGeom prst="rect">
            <a:avLst/>
          </a:prstGeom>
          <a:noFill/>
          <a:ln w="9525">
            <a:noFill/>
            <a:miter lim="800000"/>
            <a:headEnd/>
            <a:tailEnd/>
          </a:ln>
        </p:spPr>
        <p:txBody>
          <a:bodyPr>
            <a:spAutoFit/>
          </a:bodyPr>
          <a:lstStyle/>
          <a:p>
            <a:pPr algn="ctr"/>
            <a:r>
              <a:rPr lang="en-US" sz="3600">
                <a:solidFill>
                  <a:srgbClr val="B6121B"/>
                </a:solidFill>
              </a:rPr>
              <a:t>INSPIRATION</a:t>
            </a:r>
          </a:p>
          <a:p>
            <a:endParaRPr lang="en-US">
              <a:solidFill>
                <a:srgbClr val="000000"/>
              </a:solidFill>
            </a:endParaRPr>
          </a:p>
        </p:txBody>
      </p:sp>
      <p:pic>
        <p:nvPicPr>
          <p:cNvPr id="38916" name="Picture 6" descr="architecture,banking,business,cities,city life,Erfurt,Europe,financial district,futuristic,Germany,glass buildings,global business,iStockphoto,modern,office buildings,outdoors,Photographs,Thuringia,urban scene,windows"/>
          <p:cNvPicPr>
            <a:picLocks noChangeAspect="1" noChangeArrowheads="1"/>
          </p:cNvPicPr>
          <p:nvPr/>
        </p:nvPicPr>
        <p:blipFill>
          <a:blip r:embed="rId3" cstate="print"/>
          <a:srcRect r="61702" b="68723"/>
          <a:stretch>
            <a:fillRect/>
          </a:stretch>
        </p:blipFill>
        <p:spPr bwMode="auto">
          <a:xfrm>
            <a:off x="512763" y="3033713"/>
            <a:ext cx="4364037" cy="1255003"/>
          </a:xfrm>
          <a:prstGeom prst="rect">
            <a:avLst/>
          </a:prstGeom>
          <a:ln>
            <a:noFill/>
          </a:ln>
          <a:effectLst>
            <a:softEdge rad="112500"/>
          </a:effectLst>
        </p:spPr>
      </p:pic>
      <p:pic>
        <p:nvPicPr>
          <p:cNvPr id="5" name="Picture 4" descr="Stratford School.JPG"/>
          <p:cNvPicPr>
            <a:picLocks noChangeAspect="1"/>
          </p:cNvPicPr>
          <p:nvPr/>
        </p:nvPicPr>
        <p:blipFill>
          <a:blip r:embed="rId4" cstate="print"/>
          <a:srcRect r="66450" b="76134"/>
          <a:stretch>
            <a:fillRect/>
          </a:stretch>
        </p:blipFill>
        <p:spPr>
          <a:xfrm>
            <a:off x="533400" y="1524000"/>
            <a:ext cx="4267200" cy="1252538"/>
          </a:xfrm>
          <a:prstGeom prst="rect">
            <a:avLst/>
          </a:prstGeom>
          <a:ln>
            <a:noFill/>
          </a:ln>
          <a:effectLst>
            <a:softEdge rad="112500"/>
          </a:effectLst>
        </p:spPr>
      </p:pic>
      <p:pic>
        <p:nvPicPr>
          <p:cNvPr id="6" name="Picture 5" descr="hattie_cotton_portrait.jpg"/>
          <p:cNvPicPr>
            <a:picLocks noChangeAspect="1"/>
          </p:cNvPicPr>
          <p:nvPr/>
        </p:nvPicPr>
        <p:blipFill>
          <a:blip r:embed="rId5" cstate="print"/>
          <a:srcRect l="4918" t="4917" r="3279" b="6580"/>
          <a:stretch>
            <a:fillRect/>
          </a:stretch>
        </p:blipFill>
        <p:spPr>
          <a:xfrm>
            <a:off x="533400" y="4572000"/>
            <a:ext cx="4267200" cy="1371600"/>
          </a:xfrm>
          <a:prstGeom prst="rect">
            <a:avLst/>
          </a:prstGeom>
          <a:ln>
            <a:noFill/>
          </a:ln>
          <a:effectLst>
            <a:softEdge rad="112500"/>
          </a:effectLst>
        </p:spPr>
      </p:pic>
    </p:spTree>
  </p:cSld>
  <p:clrMapOvr>
    <a:masterClrMapping/>
  </p:clrMapOvr>
  <p:transition>
    <p:cu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xplosion 2 8"/>
          <p:cNvSpPr/>
          <p:nvPr/>
        </p:nvSpPr>
        <p:spPr>
          <a:xfrm>
            <a:off x="3810000" y="1905000"/>
            <a:ext cx="5334000" cy="40386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latin typeface="Bodoni MT Black" pitchFamily="18" charset="0"/>
              </a:rPr>
              <a:t>Math</a:t>
            </a:r>
            <a:endParaRPr lang="en-US" dirty="0">
              <a:latin typeface="Bodoni MT Black" pitchFamily="18" charset="0"/>
            </a:endParaRPr>
          </a:p>
        </p:txBody>
      </p:sp>
      <p:sp>
        <p:nvSpPr>
          <p:cNvPr id="7" name="Explosion 2 6"/>
          <p:cNvSpPr/>
          <p:nvPr/>
        </p:nvSpPr>
        <p:spPr>
          <a:xfrm rot="1651654">
            <a:off x="631335" y="394414"/>
            <a:ext cx="5334000" cy="40386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latin typeface="Bodoni MT Black" pitchFamily="18" charset="0"/>
              </a:rPr>
              <a:t>Technology</a:t>
            </a:r>
            <a:endParaRPr lang="en-US" dirty="0">
              <a:latin typeface="Bodoni MT Black" pitchFamily="18" charset="0"/>
            </a:endParaRPr>
          </a:p>
        </p:txBody>
      </p:sp>
      <p:sp>
        <p:nvSpPr>
          <p:cNvPr id="6" name="Explosion 2 5"/>
          <p:cNvSpPr/>
          <p:nvPr/>
        </p:nvSpPr>
        <p:spPr>
          <a:xfrm>
            <a:off x="457200" y="1752600"/>
            <a:ext cx="5334000" cy="40386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dirty="0" smtClean="0">
                <a:latin typeface="Bodoni MT Black" pitchFamily="18" charset="0"/>
              </a:rPr>
              <a:t>Science</a:t>
            </a:r>
            <a:endParaRPr lang="en-US" dirty="0">
              <a:latin typeface="Bodoni MT Black" pitchFamily="18" charset="0"/>
            </a:endParaRPr>
          </a:p>
        </p:txBody>
      </p:sp>
      <p:sp>
        <p:nvSpPr>
          <p:cNvPr id="8" name="Explosion 2 7"/>
          <p:cNvSpPr/>
          <p:nvPr/>
        </p:nvSpPr>
        <p:spPr>
          <a:xfrm rot="20254183">
            <a:off x="2512437" y="139433"/>
            <a:ext cx="6324600" cy="4038600"/>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Bodoni MT Black" pitchFamily="18" charset="0"/>
              </a:rPr>
              <a:t>Engineering</a:t>
            </a:r>
            <a:endParaRPr lang="en-US" sz="1200" dirty="0">
              <a:latin typeface="Bodoni MT Black" pitchFamily="18" charset="0"/>
            </a:endParaRPr>
          </a:p>
        </p:txBody>
      </p:sp>
      <p:sp>
        <p:nvSpPr>
          <p:cNvPr id="3" name="Subtitle 2"/>
          <p:cNvSpPr>
            <a:spLocks noGrp="1"/>
          </p:cNvSpPr>
          <p:nvPr>
            <p:ph type="subTitle" idx="1"/>
          </p:nvPr>
        </p:nvSpPr>
        <p:spPr>
          <a:xfrm>
            <a:off x="381000" y="3886200"/>
            <a:ext cx="8229600" cy="1752600"/>
          </a:xfrm>
        </p:spPr>
        <p:txBody>
          <a:bodyPr>
            <a:noAutofit/>
          </a:bodyPr>
          <a:lstStyle/>
          <a:p>
            <a:r>
              <a:rPr lang="en-US" sz="6000" smtClean="0">
                <a:solidFill>
                  <a:schemeClr val="tx1"/>
                </a:solidFill>
                <a:latin typeface="Goudy Stout" pitchFamily="18" charset="0"/>
              </a:rPr>
              <a:t>-THEMED UNIT ?</a:t>
            </a:r>
            <a:endParaRPr lang="en-US" sz="6000" dirty="0">
              <a:solidFill>
                <a:schemeClr val="tx1"/>
              </a:solidFill>
              <a:latin typeface="Goudy Stout" pitchFamily="18" charset="0"/>
            </a:endParaRPr>
          </a:p>
        </p:txBody>
      </p:sp>
      <p:sp>
        <p:nvSpPr>
          <p:cNvPr id="2" name="Title 1"/>
          <p:cNvSpPr>
            <a:spLocks noGrp="1"/>
          </p:cNvSpPr>
          <p:nvPr>
            <p:ph type="ctrTitle"/>
          </p:nvPr>
        </p:nvSpPr>
        <p:spPr>
          <a:xfrm>
            <a:off x="685800" y="2133600"/>
            <a:ext cx="7772400" cy="1470025"/>
          </a:xfrm>
        </p:spPr>
        <p:txBody>
          <a:bodyPr>
            <a:normAutofit/>
          </a:bodyPr>
          <a:lstStyle/>
          <a:p>
            <a:r>
              <a:rPr lang="en-US" sz="8800" smtClean="0">
                <a:latin typeface="Goudy Stout" pitchFamily="18" charset="0"/>
              </a:rPr>
              <a:t>S T E M</a:t>
            </a:r>
            <a:endParaRPr lang="en-US" sz="8800" dirty="0">
              <a:latin typeface="Goudy Stout" pitchFamily="18" charset="0"/>
            </a:endParaRPr>
          </a:p>
        </p:txBody>
      </p:sp>
      <p:sp>
        <p:nvSpPr>
          <p:cNvPr id="4" name="TextBox 3"/>
          <p:cNvSpPr txBox="1"/>
          <p:nvPr/>
        </p:nvSpPr>
        <p:spPr>
          <a:xfrm>
            <a:off x="914400" y="0"/>
            <a:ext cx="7315200" cy="1446550"/>
          </a:xfrm>
          <a:prstGeom prst="rect">
            <a:avLst/>
          </a:prstGeom>
          <a:noFill/>
        </p:spPr>
        <p:txBody>
          <a:bodyPr wrap="square" rtlCol="0">
            <a:spAutoFit/>
          </a:bodyPr>
          <a:lstStyle/>
          <a:p>
            <a:pPr algn="ctr"/>
            <a:r>
              <a:rPr lang="en-US" sz="4400" dirty="0" smtClean="0">
                <a:latin typeface="Rockwell Extra Bold" pitchFamily="18" charset="0"/>
              </a:rPr>
              <a:t>What</a:t>
            </a:r>
          </a:p>
          <a:p>
            <a:pPr algn="ctr"/>
            <a:r>
              <a:rPr lang="en-US" sz="4400" dirty="0" smtClean="0">
                <a:latin typeface="Rockwell Extra Bold" pitchFamily="18" charset="0"/>
              </a:rPr>
              <a:t>is</a:t>
            </a:r>
            <a:endParaRPr lang="en-US" sz="4400" dirty="0">
              <a:latin typeface="Rockwell Extra Bold" pitchFamily="18" charset="0"/>
            </a:endParaRPr>
          </a:p>
        </p:txBody>
      </p:sp>
      <p:sp>
        <p:nvSpPr>
          <p:cNvPr id="5" name="TextBox 4"/>
          <p:cNvSpPr txBox="1"/>
          <p:nvPr/>
        </p:nvSpPr>
        <p:spPr>
          <a:xfrm>
            <a:off x="914400" y="0"/>
            <a:ext cx="7315200" cy="2123658"/>
          </a:xfrm>
          <a:prstGeom prst="rect">
            <a:avLst/>
          </a:prstGeom>
          <a:noFill/>
        </p:spPr>
        <p:txBody>
          <a:bodyPr wrap="square" rtlCol="0">
            <a:spAutoFit/>
          </a:bodyPr>
          <a:lstStyle/>
          <a:p>
            <a:pPr algn="ctr"/>
            <a:r>
              <a:rPr lang="en-US" sz="4400" dirty="0" smtClean="0">
                <a:latin typeface="Rockwell Extra Bold" pitchFamily="18" charset="0"/>
              </a:rPr>
              <a:t>What</a:t>
            </a:r>
          </a:p>
          <a:p>
            <a:pPr algn="ctr"/>
            <a:r>
              <a:rPr lang="en-US" sz="4400" dirty="0" smtClean="0">
                <a:latin typeface="Rockwell Extra Bold" pitchFamily="18" charset="0"/>
              </a:rPr>
              <a:t>Is</a:t>
            </a:r>
          </a:p>
          <a:p>
            <a:pPr algn="ctr"/>
            <a:r>
              <a:rPr lang="en-US" sz="4400" dirty="0">
                <a:latin typeface="Rockwell Extra Bold" pitchFamily="18" charset="0"/>
              </a:rPr>
              <a:t>a</a:t>
            </a:r>
          </a:p>
        </p:txBody>
      </p:sp>
      <p:sp>
        <p:nvSpPr>
          <p:cNvPr id="10" name="Title 1"/>
          <p:cNvSpPr txBox="1">
            <a:spLocks/>
          </p:cNvSpPr>
          <p:nvPr/>
        </p:nvSpPr>
        <p:spPr>
          <a:xfrm>
            <a:off x="7696200" y="2111375"/>
            <a:ext cx="1524000" cy="1470025"/>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8800" dirty="0">
                <a:latin typeface="Goudy Stout" pitchFamily="18" charset="0"/>
                <a:ea typeface="+mj-ea"/>
                <a:cs typeface="+mj-cs"/>
              </a:rPr>
              <a:t>?</a:t>
            </a:r>
            <a:endParaRPr kumimoji="0" lang="en-US" sz="8800" b="0" i="0" u="none" strike="noStrike" kern="1200" cap="none" spc="0" normalizeH="0" baseline="0" noProof="0" dirty="0" smtClean="0">
              <a:ln>
                <a:noFill/>
              </a:ln>
              <a:solidFill>
                <a:schemeClr val="tx1"/>
              </a:solidFill>
              <a:effectLst/>
              <a:uLnTx/>
              <a:uFillTx/>
              <a:latin typeface="Goudy Stout" pitchFamily="18" charset="0"/>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grpId="1" nodeType="clickEffect">
                                  <p:stCondLst>
                                    <p:cond delay="0"/>
                                  </p:stCondLst>
                                  <p:childTnLst>
                                    <p:animScale>
                                      <p:cBhvr>
                                        <p:cTn id="14" dur="500" fill="hold"/>
                                        <p:tgtEl>
                                          <p:spTgt spid="6"/>
                                        </p:tgtEl>
                                      </p:cBhvr>
                                      <p:by x="400000" y="400000"/>
                                    </p:animScale>
                                  </p:childTnLst>
                                  <p:subTnLst>
                                    <p:set>
                                      <p:cBhvr override="childStyle">
                                        <p:cTn dur="1" fill="hold" display="0" masterRel="sameClick" afterEffect="1">
                                          <p:stCondLst>
                                            <p:cond evt="end" delay="0">
                                              <p:tn val="13"/>
                                            </p:cond>
                                          </p:stCondLst>
                                        </p:cTn>
                                        <p:tgtEl>
                                          <p:spTgt spid="6"/>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grpId="0" nodeType="clickEffect">
                                  <p:stCondLst>
                                    <p:cond delay="0"/>
                                  </p:stCondLst>
                                  <p:childTnLst>
                                    <p:animScale>
                                      <p:cBhvr>
                                        <p:cTn id="22" dur="500" fill="hold"/>
                                        <p:tgtEl>
                                          <p:spTgt spid="7"/>
                                        </p:tgtEl>
                                      </p:cBhvr>
                                      <p:by x="150000" y="150000"/>
                                    </p:animScale>
                                  </p:childTnLst>
                                  <p:subTnLst>
                                    <p:set>
                                      <p:cBhvr override="childStyle">
                                        <p:cTn dur="1" fill="hold" display="0" masterRel="sameClick" afterEffect="1">
                                          <p:stCondLst>
                                            <p:cond evt="end" delay="0">
                                              <p:tn val="21"/>
                                            </p:cond>
                                          </p:stCondLst>
                                        </p:cTn>
                                        <p:tgtEl>
                                          <p:spTgt spid="7"/>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1"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6" presetClass="emph" presetSubtype="0" fill="hold" grpId="0" nodeType="clickEffect">
                                  <p:stCondLst>
                                    <p:cond delay="0"/>
                                  </p:stCondLst>
                                  <p:childTnLst>
                                    <p:animScale>
                                      <p:cBhvr>
                                        <p:cTn id="30" dur="500" fill="hold"/>
                                        <p:tgtEl>
                                          <p:spTgt spid="8"/>
                                        </p:tgtEl>
                                      </p:cBhvr>
                                      <p:by x="400000" y="400000"/>
                                    </p:animScale>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1"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6" presetClass="emph" presetSubtype="0" fill="hold" grpId="0" nodeType="clickEffect">
                                  <p:stCondLst>
                                    <p:cond delay="0"/>
                                  </p:stCondLst>
                                  <p:childTnLst>
                                    <p:animScale>
                                      <p:cBhvr>
                                        <p:cTn id="38" dur="500" fill="hold"/>
                                        <p:tgtEl>
                                          <p:spTgt spid="9"/>
                                        </p:tgtEl>
                                      </p:cBhvr>
                                      <p:by x="400000" y="400000"/>
                                    </p:animScale>
                                  </p:childTnLst>
                                  <p:subTnLst>
                                    <p:set>
                                      <p:cBhvr override="childStyle">
                                        <p:cTn dur="1" fill="hold" display="0" masterRel="sameClick" afterEffect="1">
                                          <p:stCondLst>
                                            <p:cond evt="end" delay="0">
                                              <p:tn val="37"/>
                                            </p:cond>
                                          </p:stCondLst>
                                        </p:cTn>
                                        <p:tgtEl>
                                          <p:spTgt spid="9"/>
                                        </p:tgtEl>
                                        <p:attrNameLst>
                                          <p:attrName>style.visibility</p:attrName>
                                        </p:attrNameLst>
                                      </p:cBhvr>
                                      <p:to>
                                        <p:strVal val="hidden"/>
                                      </p:to>
                                    </p:set>
                                  </p:subTnLst>
                                </p:cTn>
                              </p:par>
                            </p:childTnLst>
                          </p:cTn>
                        </p:par>
                      </p:childTnLst>
                    </p:cTn>
                  </p:par>
                  <p:par>
                    <p:cTn id="39" fill="hold">
                      <p:stCondLst>
                        <p:cond delay="indefinite"/>
                      </p:stCondLst>
                      <p:childTnLst>
                        <p:par>
                          <p:cTn id="40" fill="hold">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linds(horizontal)">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3">
                                            <p:txEl>
                                              <p:pRg st="0" end="0"/>
                                            </p:txEl>
                                          </p:spTgt>
                                        </p:tgtEl>
                                        <p:attrNameLst>
                                          <p:attrName>style.visibility</p:attrName>
                                        </p:attrNameLst>
                                      </p:cBhvr>
                                      <p:to>
                                        <p:strVal val="visible"/>
                                      </p:to>
                                    </p:set>
                                    <p:animEffect transition="in" filter="blinds(horizontal)">
                                      <p:cBhvr>
                                        <p:cTn id="4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7" grpId="0" animBg="1"/>
      <p:bldP spid="7" grpId="1" animBg="1"/>
      <p:bldP spid="6" grpId="0" animBg="1"/>
      <p:bldP spid="6" grpId="1" animBg="1"/>
      <p:bldP spid="8" grpId="0" animBg="1"/>
      <p:bldP spid="8" grpId="1" animBg="1"/>
      <p:bldP spid="3" grpId="0" build="p"/>
      <p:bldP spid="5"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stretch>
            <a:fillRect/>
          </a:stretch>
        </p:blipFill>
        <p:spPr>
          <a:xfrm>
            <a:off x="1504760" y="552450"/>
            <a:ext cx="6066628" cy="416012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8195" name="TextBox 6"/>
          <p:cNvSpPr txBox="1">
            <a:spLocks noChangeArrowheads="1"/>
          </p:cNvSpPr>
          <p:nvPr/>
        </p:nvSpPr>
        <p:spPr bwMode="auto">
          <a:xfrm>
            <a:off x="1828800" y="5181600"/>
            <a:ext cx="6707188" cy="763588"/>
          </a:xfrm>
          <a:prstGeom prst="rect">
            <a:avLst/>
          </a:prstGeom>
          <a:noFill/>
          <a:ln w="9525">
            <a:noFill/>
            <a:miter lim="800000"/>
            <a:headEnd/>
            <a:tailEnd/>
          </a:ln>
        </p:spPr>
        <p:txBody>
          <a:bodyPr>
            <a:spAutoFit/>
          </a:bodyPr>
          <a:lstStyle/>
          <a:p>
            <a:pPr algn="r" eaLnBrk="0" hangingPunct="0"/>
            <a:r>
              <a:rPr lang="en-US" sz="2800">
                <a:latin typeface="Arial" pitchFamily="34" charset="0"/>
                <a:cs typeface="Arial" pitchFamily="34" charset="0"/>
              </a:rPr>
              <a:t>Begin with the End in Mind</a:t>
            </a:r>
            <a:r>
              <a:rPr lang="en-US" sz="2800"/>
              <a:t> </a:t>
            </a:r>
          </a:p>
          <a:p>
            <a:pPr algn="r" eaLnBrk="0" hangingPunct="0"/>
            <a:endParaRPr lang="en-US" sz="1600" i="1"/>
          </a:p>
        </p:txBody>
      </p:sp>
    </p:spTree>
  </p:cSld>
  <p:clrMapOvr>
    <a:masterClrMapping/>
  </p:clrMapOvr>
  <p:transition>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sz="7200" b="1">
                <a:solidFill>
                  <a:schemeClr val="accent2"/>
                </a:solidFill>
              </a:rPr>
              <a:t>TECHNOLOGY</a:t>
            </a:r>
          </a:p>
        </p:txBody>
      </p:sp>
      <p:sp>
        <p:nvSpPr>
          <p:cNvPr id="9219" name="Rectangle 3"/>
          <p:cNvSpPr>
            <a:spLocks noGrp="1" noChangeArrowheads="1"/>
          </p:cNvSpPr>
          <p:nvPr>
            <p:ph type="body" idx="1"/>
          </p:nvPr>
        </p:nvSpPr>
        <p:spPr/>
        <p:txBody>
          <a:bodyPr/>
          <a:lstStyle/>
          <a:p>
            <a:pPr algn="ctr">
              <a:buFontTx/>
              <a:buNone/>
            </a:pPr>
            <a:r>
              <a:rPr lang="en-US" sz="5400"/>
              <a:t>Using knowledge to develop products and systems that satisfy needs, solve problems, and increase our capabilities.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box(in)">
                                      <p:cBhvr>
                                        <p:cTn id="7" dur="500"/>
                                        <p:tgtEl>
                                          <p:spTgt spid="92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3" cstate="print"/>
          <a:srcRect/>
          <a:stretch>
            <a:fillRect/>
          </a:stretch>
        </p:blipFill>
        <p:spPr bwMode="auto">
          <a:xfrm>
            <a:off x="133350" y="574675"/>
            <a:ext cx="8877300" cy="5715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Search</a:t>
            </a:r>
            <a:endParaRPr lang="en-US" dirty="0"/>
          </a:p>
        </p:txBody>
      </p:sp>
      <p:sp>
        <p:nvSpPr>
          <p:cNvPr id="3" name="Content Placeholder 2"/>
          <p:cNvSpPr>
            <a:spLocks noGrp="1"/>
          </p:cNvSpPr>
          <p:nvPr>
            <p:ph idx="1"/>
          </p:nvPr>
        </p:nvSpPr>
        <p:spPr/>
        <p:txBody>
          <a:bodyPr/>
          <a:lstStyle/>
          <a:p>
            <a:r>
              <a:rPr lang="en-US" dirty="0" smtClean="0">
                <a:hlinkClick r:id="rId3"/>
              </a:rPr>
              <a:t>Bie.org</a:t>
            </a:r>
            <a:endParaRPr lang="en-US" dirty="0" smtClean="0"/>
          </a:p>
          <a:p>
            <a:r>
              <a:rPr lang="en-US" dirty="0" smtClean="0">
                <a:hlinkClick r:id="rId4"/>
              </a:rPr>
              <a:t>http://www.edutopia.org/project-based-learning</a:t>
            </a:r>
            <a:endParaRPr lang="en-US" dirty="0" smtClean="0"/>
          </a:p>
          <a:p>
            <a:r>
              <a:rPr lang="en-US" dirty="0" smtClean="0">
                <a:hlinkClick r:id="rId5"/>
              </a:rPr>
              <a:t>http://pbl-online.org/</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8"/>
          <p:cNvPicPr>
            <a:picLocks noChangeAspect="1"/>
          </p:cNvPicPr>
          <p:nvPr/>
        </p:nvPicPr>
        <p:blipFill>
          <a:blip r:embed="rId3" cstate="print"/>
          <a:srcRect l="37653"/>
          <a:stretch>
            <a:fillRect/>
          </a:stretch>
        </p:blipFill>
        <p:spPr bwMode="auto">
          <a:xfrm>
            <a:off x="0" y="1143000"/>
            <a:ext cx="2901950" cy="4572000"/>
          </a:xfrm>
          <a:prstGeom prst="rect">
            <a:avLst/>
          </a:prstGeom>
          <a:noFill/>
          <a:ln w="9525">
            <a:noFill/>
            <a:miter lim="800000"/>
            <a:headEnd/>
            <a:tailEnd/>
          </a:ln>
        </p:spPr>
      </p:pic>
      <p:sp>
        <p:nvSpPr>
          <p:cNvPr id="39939" name="TextBox 4"/>
          <p:cNvSpPr txBox="1">
            <a:spLocks noChangeArrowheads="1"/>
          </p:cNvSpPr>
          <p:nvPr/>
        </p:nvSpPr>
        <p:spPr bwMode="auto">
          <a:xfrm>
            <a:off x="2886075" y="533400"/>
            <a:ext cx="5324475" cy="5694363"/>
          </a:xfrm>
          <a:prstGeom prst="rect">
            <a:avLst/>
          </a:prstGeom>
          <a:noFill/>
          <a:ln w="9525">
            <a:noFill/>
            <a:miter lim="800000"/>
            <a:headEnd/>
            <a:tailEnd/>
          </a:ln>
        </p:spPr>
        <p:txBody>
          <a:bodyPr wrap="none">
            <a:spAutoFit/>
          </a:bodyPr>
          <a:lstStyle/>
          <a:p>
            <a:r>
              <a:rPr lang="en-US" dirty="0">
                <a:solidFill>
                  <a:srgbClr val="B0B0B0"/>
                </a:solidFill>
              </a:rPr>
              <a:t>By the end of </a:t>
            </a:r>
            <a:r>
              <a:rPr lang="en-US" dirty="0" smtClean="0">
                <a:solidFill>
                  <a:srgbClr val="B0B0B0"/>
                </a:solidFill>
              </a:rPr>
              <a:t>today, </a:t>
            </a:r>
            <a:r>
              <a:rPr lang="en-US" dirty="0">
                <a:solidFill>
                  <a:srgbClr val="B0B0B0"/>
                </a:solidFill>
              </a:rPr>
              <a:t>you will have</a:t>
            </a:r>
          </a:p>
          <a:p>
            <a:r>
              <a:rPr lang="en-US" dirty="0">
                <a:solidFill>
                  <a:srgbClr val="B0B0B0"/>
                </a:solidFill>
              </a:rPr>
              <a:t>started Planning a Project by:</a:t>
            </a:r>
          </a:p>
          <a:p>
            <a:endParaRPr lang="en-US" dirty="0">
              <a:solidFill>
                <a:srgbClr val="B0B0B0"/>
              </a:solidFill>
            </a:endParaRPr>
          </a:p>
          <a:p>
            <a:r>
              <a:rPr lang="en-US" dirty="0">
                <a:solidFill>
                  <a:srgbClr val="B0B0B0"/>
                </a:solidFill>
              </a:rPr>
              <a:t>O   Understanding effective PBL</a:t>
            </a:r>
          </a:p>
          <a:p>
            <a:endParaRPr lang="en-US" dirty="0">
              <a:solidFill>
                <a:srgbClr val="B0B0B0"/>
              </a:solidFill>
            </a:endParaRPr>
          </a:p>
          <a:p>
            <a:r>
              <a:rPr lang="en-US" dirty="0">
                <a:solidFill>
                  <a:srgbClr val="B0B0B0"/>
                </a:solidFill>
              </a:rPr>
              <a:t>O   Generating a Project Idea</a:t>
            </a:r>
          </a:p>
          <a:p>
            <a:endParaRPr lang="en-US" dirty="0">
              <a:solidFill>
                <a:srgbClr val="B0B0B0"/>
              </a:solidFill>
            </a:endParaRPr>
          </a:p>
          <a:p>
            <a:r>
              <a:rPr lang="en-US" dirty="0"/>
              <a:t>O   </a:t>
            </a:r>
            <a:r>
              <a:rPr lang="en-US" sz="2800" dirty="0">
                <a:solidFill>
                  <a:srgbClr val="B6121B"/>
                </a:solidFill>
              </a:rPr>
              <a:t>Refining an Essential Question</a:t>
            </a:r>
          </a:p>
          <a:p>
            <a:endParaRPr lang="en-US" dirty="0">
              <a:solidFill>
                <a:srgbClr val="CCCCCC"/>
              </a:solidFill>
            </a:endParaRPr>
          </a:p>
          <a:p>
            <a:r>
              <a:rPr lang="en-US" dirty="0">
                <a:solidFill>
                  <a:srgbClr val="B0B0B0"/>
                </a:solidFill>
              </a:rPr>
              <a:t>O   Balancing Assessment Strategies</a:t>
            </a:r>
          </a:p>
          <a:p>
            <a:endParaRPr lang="en-US" dirty="0">
              <a:solidFill>
                <a:srgbClr val="B0B0B0"/>
              </a:solidFill>
            </a:endParaRPr>
          </a:p>
          <a:p>
            <a:r>
              <a:rPr lang="en-US" dirty="0">
                <a:solidFill>
                  <a:srgbClr val="B0B0B0"/>
                </a:solidFill>
              </a:rPr>
              <a:t>O   Gathering Tips for Managing Projects</a:t>
            </a:r>
          </a:p>
          <a:p>
            <a:endParaRPr lang="en-US" dirty="0">
              <a:solidFill>
                <a:srgbClr val="B0B0B0"/>
              </a:solidFill>
            </a:endParaRPr>
          </a:p>
          <a:p>
            <a:r>
              <a:rPr lang="en-US" dirty="0">
                <a:solidFill>
                  <a:srgbClr val="B0B0B0"/>
                </a:solidFill>
              </a:rPr>
              <a:t>O   All of the Above</a:t>
            </a:r>
          </a:p>
          <a:p>
            <a:endParaRPr lang="en-US" dirty="0">
              <a:solidFill>
                <a:srgbClr val="B0B0B0"/>
              </a:solidFill>
            </a:endParaRPr>
          </a:p>
        </p:txBody>
      </p:sp>
      <p:sp>
        <p:nvSpPr>
          <p:cNvPr id="39940" name="Freeform 19"/>
          <p:cNvSpPr>
            <a:spLocks noChangeArrowheads="1"/>
          </p:cNvSpPr>
          <p:nvPr/>
        </p:nvSpPr>
        <p:spPr bwMode="auto">
          <a:xfrm>
            <a:off x="3048000" y="3276600"/>
            <a:ext cx="127000" cy="160338"/>
          </a:xfrm>
          <a:custGeom>
            <a:avLst/>
            <a:gdLst>
              <a:gd name="T0" fmla="*/ 101600 w 127000"/>
              <a:gd name="T1" fmla="*/ 27014 h 160997"/>
              <a:gd name="T2" fmla="*/ 25400 w 127000"/>
              <a:gd name="T3" fmla="*/ 20287 h 160997"/>
              <a:gd name="T4" fmla="*/ 8467 w 127000"/>
              <a:gd name="T5" fmla="*/ 60657 h 160997"/>
              <a:gd name="T6" fmla="*/ 0 w 127000"/>
              <a:gd name="T7" fmla="*/ 80841 h 160997"/>
              <a:gd name="T8" fmla="*/ 8467 w 127000"/>
              <a:gd name="T9" fmla="*/ 101028 h 160997"/>
              <a:gd name="T10" fmla="*/ 50800 w 127000"/>
              <a:gd name="T11" fmla="*/ 127941 h 160997"/>
              <a:gd name="T12" fmla="*/ 110067 w 127000"/>
              <a:gd name="T13" fmla="*/ 107751 h 160997"/>
              <a:gd name="T14" fmla="*/ 127000 w 127000"/>
              <a:gd name="T15" fmla="*/ 67384 h 160997"/>
              <a:gd name="T16" fmla="*/ 101600 w 127000"/>
              <a:gd name="T17" fmla="*/ 27014 h 1609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00"/>
              <a:gd name="T28" fmla="*/ 0 h 160997"/>
              <a:gd name="T29" fmla="*/ 127000 w 127000"/>
              <a:gd name="T30" fmla="*/ 160997 h 1609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00" h="160997">
                <a:moveTo>
                  <a:pt x="101600" y="33997"/>
                </a:moveTo>
                <a:cubicBezTo>
                  <a:pt x="80454" y="23424"/>
                  <a:pt x="50930" y="0"/>
                  <a:pt x="25400" y="25530"/>
                </a:cubicBezTo>
                <a:cubicBezTo>
                  <a:pt x="12779" y="38151"/>
                  <a:pt x="14111" y="59397"/>
                  <a:pt x="8467" y="76330"/>
                </a:cubicBezTo>
                <a:lnTo>
                  <a:pt x="0" y="101730"/>
                </a:lnTo>
                <a:cubicBezTo>
                  <a:pt x="2822" y="110197"/>
                  <a:pt x="3875" y="119477"/>
                  <a:pt x="8467" y="127130"/>
                </a:cubicBezTo>
                <a:cubicBezTo>
                  <a:pt x="16511" y="140537"/>
                  <a:pt x="39261" y="153304"/>
                  <a:pt x="50800" y="160997"/>
                </a:cubicBezTo>
                <a:cubicBezTo>
                  <a:pt x="66802" y="156996"/>
                  <a:pt x="99240" y="152921"/>
                  <a:pt x="110067" y="135597"/>
                </a:cubicBezTo>
                <a:cubicBezTo>
                  <a:pt x="119527" y="120461"/>
                  <a:pt x="127000" y="84797"/>
                  <a:pt x="127000" y="84797"/>
                </a:cubicBezTo>
                <a:lnTo>
                  <a:pt x="101600" y="33997"/>
                </a:lnTo>
                <a:close/>
              </a:path>
            </a:pathLst>
          </a:custGeom>
          <a:solidFill>
            <a:schemeClr val="tx1"/>
          </a:solidFill>
          <a:ln w="9525">
            <a:solidFill>
              <a:schemeClr val="tx1"/>
            </a:solidFill>
            <a:round/>
            <a:headEnd/>
            <a:tailEnd/>
          </a:ln>
        </p:spPr>
        <p:txBody>
          <a:bodyPr/>
          <a:lstStyle/>
          <a:p>
            <a:endParaRPr lang="en-US"/>
          </a:p>
        </p:txBody>
      </p:sp>
    </p:spTree>
  </p:cSld>
  <p:clrMapOvr>
    <a:masterClrMapping/>
  </p:clrMapOvr>
  <p:transition>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3132" name="Group 12"/>
          <p:cNvGraphicFramePr>
            <a:graphicFrameLocks noGrp="1"/>
          </p:cNvGraphicFramePr>
          <p:nvPr>
            <p:ph sz="quarter" idx="3"/>
          </p:nvPr>
        </p:nvGraphicFramePr>
        <p:xfrm>
          <a:off x="914400" y="990600"/>
          <a:ext cx="7315200" cy="4489450"/>
        </p:xfrm>
        <a:graphic>
          <a:graphicData uri="http://schemas.openxmlformats.org/drawingml/2006/table">
            <a:tbl>
              <a:tblPr/>
              <a:tblGrid>
                <a:gridCol w="3657600"/>
                <a:gridCol w="3657600"/>
              </a:tblGrid>
              <a:tr h="533400">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Calibri" pitchFamily="-107" charset="0"/>
                          <a:ea typeface="ＭＳ Ｐゴシック" pitchFamily="-107" charset="-128"/>
                        </a:rPr>
                        <a:t>WHY HAVE AN ESSENTIAL QUESTION?</a:t>
                      </a:r>
                    </a:p>
                  </a:txBody>
                  <a:tcPr anchor="ct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000000"/>
                    </a:solidFill>
                  </a:tcPr>
                </a:tc>
                <a:tc hMerge="1">
                  <a:txBody>
                    <a:bodyPr/>
                    <a:lstStyle/>
                    <a:p>
                      <a:endParaRPr lang="en-US"/>
                    </a:p>
                  </a:txBody>
                  <a:tcPr/>
                </a:tc>
              </a:tr>
              <a:tr h="38100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000" b="1" i="0" u="none" strike="noStrike" cap="none" normalizeH="0" baseline="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smtClean="0">
                          <a:ln>
                            <a:noFill/>
                          </a:ln>
                          <a:solidFill>
                            <a:schemeClr val="tx1"/>
                          </a:solidFill>
                          <a:effectLst/>
                          <a:latin typeface="Calibri" pitchFamily="-107" charset="0"/>
                          <a:ea typeface="ＭＳ Ｐゴシック" pitchFamily="-107" charset="-128"/>
                        </a:rPr>
                        <a:t>FOR STUDENTS</a:t>
                      </a: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000" b="1" i="0" u="none" strike="noStrike" cap="none" normalizeH="0" baseline="0" dirty="0" smtClean="0">
                          <a:ln>
                            <a:noFill/>
                          </a:ln>
                          <a:solidFill>
                            <a:schemeClr val="tx1"/>
                          </a:solidFill>
                          <a:effectLst/>
                          <a:latin typeface="Calibri" pitchFamily="-107" charset="0"/>
                          <a:ea typeface="ＭＳ Ｐゴシック" pitchFamily="-107" charset="-128"/>
                        </a:rPr>
                        <a:t>FOR TEACHERS</a:t>
                      </a: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1940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Guides Project Work</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Creates Interest and/or the</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Feeling of Challenge</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Reminds Them</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“Why we’re doing this today”</a:t>
                      </a: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Guides Planning &amp; Reframes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Content Standards or Big Ideas</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Captures &amp; Communicates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the Purpose of the Project</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Initiates and Focuses Inquiry</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Calibri" pitchFamily="-107" charset="0"/>
                        <a:ea typeface="ＭＳ Ｐゴシック" pitchFamily="-107" charset="-128"/>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sz="half" idx="1"/>
          </p:nvPr>
        </p:nvSpPr>
        <p:spPr>
          <a:xfrm>
            <a:off x="914400" y="1371600"/>
            <a:ext cx="7315200" cy="4114800"/>
          </a:xfrm>
        </p:spPr>
        <p:txBody>
          <a:bodyPr/>
          <a:lstStyle/>
          <a:p>
            <a:pPr algn="ctr" eaLnBrk="1" hangingPunct="1">
              <a:buFontTx/>
              <a:buNone/>
            </a:pPr>
            <a:r>
              <a:rPr lang="en-US" sz="2400" i="1" smtClean="0">
                <a:ea typeface="ＭＳ Ｐゴシック" pitchFamily="34" charset="-128"/>
              </a:rPr>
              <a:t>  </a:t>
            </a:r>
            <a:r>
              <a:rPr lang="en-US" sz="2400" b="1" i="1" smtClean="0">
                <a:solidFill>
                  <a:srgbClr val="B6121B"/>
                </a:solidFill>
                <a:ea typeface="ＭＳ Ｐゴシック" pitchFamily="34" charset="-128"/>
              </a:rPr>
              <a:t>From “too big” to manageable:</a:t>
            </a:r>
          </a:p>
          <a:p>
            <a:pPr eaLnBrk="1" hangingPunct="1">
              <a:buFontTx/>
              <a:buNone/>
            </a:pPr>
            <a:endParaRPr lang="en-US" sz="2400" b="1" i="1" smtClean="0">
              <a:ea typeface="ＭＳ Ｐゴシック" pitchFamily="34" charset="-128"/>
            </a:endParaRPr>
          </a:p>
          <a:p>
            <a:pPr algn="ctr" eaLnBrk="1" hangingPunct="1">
              <a:buFontTx/>
              <a:buNone/>
            </a:pPr>
            <a:r>
              <a:rPr lang="en-US" sz="2400" b="1" smtClean="0">
                <a:ea typeface="ＭＳ Ｐゴシック" pitchFamily="34" charset="-128"/>
              </a:rPr>
              <a:t>How can I help save the world?</a:t>
            </a:r>
          </a:p>
          <a:p>
            <a:pPr eaLnBrk="1" hangingPunct="1">
              <a:buFontTx/>
              <a:buNone/>
            </a:pPr>
            <a:endParaRPr lang="en-US" sz="2400" b="1" smtClean="0">
              <a:ea typeface="ＭＳ Ｐゴシック" pitchFamily="34" charset="-128"/>
            </a:endParaRPr>
          </a:p>
          <a:p>
            <a:pPr algn="ctr" eaLnBrk="1" hangingPunct="1">
              <a:buFontTx/>
              <a:buNone/>
            </a:pPr>
            <a:endParaRPr lang="en-US" sz="2400" b="1" smtClean="0">
              <a:ea typeface="ＭＳ Ｐゴシック" pitchFamily="34" charset="-128"/>
            </a:endParaRPr>
          </a:p>
          <a:p>
            <a:pPr algn="ctr" eaLnBrk="1" hangingPunct="1">
              <a:buFontTx/>
              <a:buNone/>
            </a:pPr>
            <a:r>
              <a:rPr lang="en-US" sz="2400" b="1" smtClean="0">
                <a:ea typeface="ＭＳ Ｐゴシック" pitchFamily="34" charset="-128"/>
              </a:rPr>
              <a:t>How can science and technology be used to solve a current health problem?</a:t>
            </a:r>
            <a:endParaRPr lang="en-US" sz="1800" b="1" smtClean="0">
              <a:latin typeface="Arial" pitchFamily="34" charset="0"/>
              <a:ea typeface="ＭＳ Ｐゴシック" pitchFamily="34" charset="-128"/>
            </a:endParaRPr>
          </a:p>
          <a:p>
            <a:pPr eaLnBrk="1" hangingPunct="1"/>
            <a:endParaRPr lang="en-US" sz="1800" b="1" smtClean="0">
              <a:latin typeface="Arial" pitchFamily="34" charset="0"/>
              <a:ea typeface="ＭＳ Ｐゴシック" pitchFamily="34" charset="-128"/>
            </a:endParaRPr>
          </a:p>
        </p:txBody>
      </p:sp>
      <p:sp>
        <p:nvSpPr>
          <p:cNvPr id="41987" name="AutoShape 8"/>
          <p:cNvSpPr>
            <a:spLocks noChangeArrowheads="1"/>
          </p:cNvSpPr>
          <p:nvPr/>
        </p:nvSpPr>
        <p:spPr bwMode="auto">
          <a:xfrm>
            <a:off x="4419600" y="2895600"/>
            <a:ext cx="304800" cy="609600"/>
          </a:xfrm>
          <a:prstGeom prst="downArrow">
            <a:avLst>
              <a:gd name="adj1" fmla="val 50000"/>
              <a:gd name="adj2" fmla="val 50000"/>
            </a:avLst>
          </a:prstGeom>
          <a:solidFill>
            <a:srgbClr val="808080"/>
          </a:solidFill>
          <a:ln w="9525">
            <a:noFill/>
            <a:miter lim="800000"/>
            <a:headEnd/>
            <a:tailEnd/>
          </a:ln>
        </p:spPr>
        <p:txBody>
          <a:bodyPr vert="eaVert" wrap="none" anchor="ctr"/>
          <a:lstStyle/>
          <a:p>
            <a:pPr eaLnBrk="0" hangingPunct="0"/>
            <a:endParaRPr lang="en-US">
              <a:latin typeface="Times" pitchFamily="-107" charset="0"/>
            </a:endParaRPr>
          </a:p>
        </p:txBody>
      </p:sp>
      <p:sp>
        <p:nvSpPr>
          <p:cNvPr id="41988" name="AutoShape 8"/>
          <p:cNvSpPr>
            <a:spLocks noChangeArrowheads="1"/>
          </p:cNvSpPr>
          <p:nvPr/>
        </p:nvSpPr>
        <p:spPr bwMode="auto">
          <a:xfrm>
            <a:off x="4419600" y="4495800"/>
            <a:ext cx="304800" cy="609600"/>
          </a:xfrm>
          <a:prstGeom prst="downArrow">
            <a:avLst>
              <a:gd name="adj1" fmla="val 50000"/>
              <a:gd name="adj2" fmla="val 50000"/>
            </a:avLst>
          </a:prstGeom>
          <a:solidFill>
            <a:srgbClr val="808080"/>
          </a:solidFill>
          <a:ln w="9525">
            <a:noFill/>
            <a:miter lim="800000"/>
            <a:headEnd/>
            <a:tailEnd/>
          </a:ln>
        </p:spPr>
        <p:txBody>
          <a:bodyPr vert="eaVert" wrap="none" anchor="ctr"/>
          <a:lstStyle/>
          <a:p>
            <a:pPr eaLnBrk="0" hangingPunct="0"/>
            <a:endParaRPr lang="en-US">
              <a:latin typeface="Times" pitchFamily="-107"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body" sz="half" idx="4294967295"/>
          </p:nvPr>
        </p:nvSpPr>
        <p:spPr>
          <a:xfrm>
            <a:off x="914400" y="1371600"/>
            <a:ext cx="7315200" cy="4114800"/>
          </a:xfrm>
        </p:spPr>
        <p:txBody>
          <a:bodyPr/>
          <a:lstStyle/>
          <a:p>
            <a:pPr algn="ctr" eaLnBrk="1" hangingPunct="1">
              <a:buFontTx/>
              <a:buNone/>
            </a:pPr>
            <a:r>
              <a:rPr lang="en-US" sz="2400" i="1" smtClean="0">
                <a:ea typeface="ＭＳ Ｐゴシック" pitchFamily="34" charset="-128"/>
              </a:rPr>
              <a:t>  </a:t>
            </a:r>
            <a:r>
              <a:rPr lang="en-US" sz="2400" b="1" i="1" smtClean="0">
                <a:solidFill>
                  <a:srgbClr val="B6121B"/>
                </a:solidFill>
                <a:ea typeface="ＭＳ Ｐゴシック" pitchFamily="34" charset="-128"/>
              </a:rPr>
              <a:t>From “Google-able” to open-ended:</a:t>
            </a:r>
          </a:p>
          <a:p>
            <a:pPr algn="ctr" eaLnBrk="1" hangingPunct="1">
              <a:buFontTx/>
              <a:buNone/>
            </a:pPr>
            <a:endParaRPr lang="en-US" sz="2400" b="1" i="1" smtClean="0">
              <a:ea typeface="ＭＳ Ｐゴシック" pitchFamily="34" charset="-128"/>
            </a:endParaRPr>
          </a:p>
          <a:p>
            <a:pPr algn="ctr" eaLnBrk="1" hangingPunct="1">
              <a:buFontTx/>
              <a:buNone/>
            </a:pPr>
            <a:r>
              <a:rPr lang="en-US" sz="2400" b="1" smtClean="0">
                <a:ea typeface="ＭＳ Ｐゴシック" pitchFamily="34" charset="-128"/>
              </a:rPr>
              <a:t>What is epic poetry?</a:t>
            </a:r>
          </a:p>
          <a:p>
            <a:pPr eaLnBrk="1" hangingPunct="1">
              <a:buFontTx/>
              <a:buNone/>
            </a:pPr>
            <a:endParaRPr lang="en-US" sz="2400" b="1" smtClean="0">
              <a:ea typeface="ＭＳ Ｐゴシック" pitchFamily="34" charset="-128"/>
            </a:endParaRPr>
          </a:p>
          <a:p>
            <a:pPr algn="ctr" eaLnBrk="1" hangingPunct="1">
              <a:buFontTx/>
              <a:buNone/>
            </a:pPr>
            <a:endParaRPr lang="en-US" sz="2400" b="1" smtClean="0">
              <a:ea typeface="ＭＳ Ｐゴシック" pitchFamily="34" charset="-128"/>
            </a:endParaRPr>
          </a:p>
          <a:p>
            <a:pPr algn="ctr" eaLnBrk="1" hangingPunct="1">
              <a:buFontTx/>
              <a:buNone/>
            </a:pPr>
            <a:endParaRPr lang="en-US" sz="2400" b="1" smtClean="0">
              <a:ea typeface="ＭＳ Ｐゴシック" pitchFamily="34" charset="-128"/>
            </a:endParaRPr>
          </a:p>
          <a:p>
            <a:pPr algn="ctr" eaLnBrk="1" hangingPunct="1">
              <a:buFontTx/>
              <a:buNone/>
            </a:pPr>
            <a:r>
              <a:rPr lang="en-US" sz="2400" b="1" smtClean="0">
                <a:ea typeface="ＭＳ Ｐゴシック" pitchFamily="34" charset="-128"/>
              </a:rPr>
              <a:t>How can I create an epic poem of an important episode in my life?</a:t>
            </a:r>
            <a:r>
              <a:rPr lang="en-US" sz="1800" b="1" smtClean="0">
                <a:latin typeface="Arial" pitchFamily="34" charset="0"/>
                <a:ea typeface="ＭＳ Ｐゴシック" pitchFamily="34" charset="-128"/>
              </a:rPr>
              <a:t>	</a:t>
            </a:r>
          </a:p>
          <a:p>
            <a:pPr eaLnBrk="1" hangingPunct="1"/>
            <a:endParaRPr lang="en-US" sz="1800" b="1" smtClean="0">
              <a:latin typeface="Arial" pitchFamily="34" charset="0"/>
              <a:ea typeface="ＭＳ Ｐゴシック" pitchFamily="34" charset="-128"/>
            </a:endParaRPr>
          </a:p>
        </p:txBody>
      </p:sp>
      <p:sp>
        <p:nvSpPr>
          <p:cNvPr id="43011" name="AutoShape 8"/>
          <p:cNvSpPr>
            <a:spLocks noChangeArrowheads="1"/>
          </p:cNvSpPr>
          <p:nvPr/>
        </p:nvSpPr>
        <p:spPr bwMode="auto">
          <a:xfrm>
            <a:off x="4572000" y="3276600"/>
            <a:ext cx="304800" cy="609600"/>
          </a:xfrm>
          <a:prstGeom prst="downArrow">
            <a:avLst>
              <a:gd name="adj1" fmla="val 50000"/>
              <a:gd name="adj2" fmla="val 50000"/>
            </a:avLst>
          </a:prstGeom>
          <a:solidFill>
            <a:srgbClr val="808080"/>
          </a:solidFill>
          <a:ln w="9525">
            <a:noFill/>
            <a:miter lim="800000"/>
            <a:headEnd/>
            <a:tailEnd/>
          </a:ln>
        </p:spPr>
        <p:txBody>
          <a:bodyPr vert="eaVert" wrap="none" anchor="ctr"/>
          <a:lstStyle/>
          <a:p>
            <a:pPr eaLnBrk="0" hangingPunct="0"/>
            <a:endParaRPr lang="en-US">
              <a:latin typeface="Times" pitchFamily="-107" charset="0"/>
            </a:endParaRPr>
          </a:p>
        </p:txBody>
      </p:sp>
      <p:sp>
        <p:nvSpPr>
          <p:cNvPr id="43012" name="AutoShape 8"/>
          <p:cNvSpPr>
            <a:spLocks noChangeArrowheads="1"/>
          </p:cNvSpPr>
          <p:nvPr/>
        </p:nvSpPr>
        <p:spPr bwMode="auto">
          <a:xfrm>
            <a:off x="4572000" y="5181600"/>
            <a:ext cx="304800" cy="609600"/>
          </a:xfrm>
          <a:prstGeom prst="downArrow">
            <a:avLst>
              <a:gd name="adj1" fmla="val 50000"/>
              <a:gd name="adj2" fmla="val 50000"/>
            </a:avLst>
          </a:prstGeom>
          <a:solidFill>
            <a:srgbClr val="808080"/>
          </a:solidFill>
          <a:ln w="9525">
            <a:noFill/>
            <a:miter lim="800000"/>
            <a:headEnd/>
            <a:tailEnd/>
          </a:ln>
        </p:spPr>
        <p:txBody>
          <a:bodyPr vert="eaVert" wrap="none" anchor="ctr"/>
          <a:lstStyle/>
          <a:p>
            <a:pPr eaLnBrk="0" hangingPunct="0"/>
            <a:endParaRPr lang="en-US">
              <a:latin typeface="Times" pitchFamily="-107"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ChangeArrowheads="1"/>
          </p:cNvSpPr>
          <p:nvPr/>
        </p:nvSpPr>
        <p:spPr bwMode="auto">
          <a:xfrm>
            <a:off x="990600" y="1371600"/>
            <a:ext cx="7162800" cy="4114800"/>
          </a:xfrm>
          <a:prstGeom prst="rect">
            <a:avLst/>
          </a:prstGeom>
          <a:noFill/>
          <a:ln w="9525">
            <a:noFill/>
            <a:miter lim="800000"/>
            <a:headEnd/>
            <a:tailEnd/>
          </a:ln>
        </p:spPr>
        <p:txBody>
          <a:bodyPr/>
          <a:lstStyle/>
          <a:p>
            <a:pPr eaLnBrk="0" hangingPunct="0"/>
            <a:r>
              <a:rPr lang="en-US" i="1">
                <a:solidFill>
                  <a:srgbClr val="B6121B"/>
                </a:solidFill>
              </a:rPr>
              <a:t>From too general to more concrete and challenging:</a:t>
            </a:r>
          </a:p>
          <a:p>
            <a:pPr eaLnBrk="0" hangingPunct="0"/>
            <a:endParaRPr lang="en-US" i="1"/>
          </a:p>
          <a:p>
            <a:pPr algn="ctr" eaLnBrk="0" hangingPunct="0"/>
            <a:r>
              <a:rPr lang="en-US"/>
              <a:t>What is the cultural significance of Greek Myths?</a:t>
            </a:r>
          </a:p>
          <a:p>
            <a:pPr eaLnBrk="0" hangingPunct="0"/>
            <a:endParaRPr lang="en-US"/>
          </a:p>
          <a:p>
            <a:pPr eaLnBrk="0" hangingPunct="0"/>
            <a:endParaRPr lang="en-US"/>
          </a:p>
          <a:p>
            <a:pPr eaLnBrk="0" hangingPunct="0"/>
            <a:endParaRPr lang="en-US"/>
          </a:p>
          <a:p>
            <a:pPr algn="ctr" eaLnBrk="0" hangingPunct="0"/>
            <a:r>
              <a:rPr lang="en-US"/>
              <a:t>How can we create new myths that represent our cultural values?</a:t>
            </a:r>
          </a:p>
        </p:txBody>
      </p:sp>
      <p:sp>
        <p:nvSpPr>
          <p:cNvPr id="44035" name="AutoShape 8"/>
          <p:cNvSpPr>
            <a:spLocks noChangeArrowheads="1"/>
          </p:cNvSpPr>
          <p:nvPr/>
        </p:nvSpPr>
        <p:spPr bwMode="auto">
          <a:xfrm>
            <a:off x="4419600" y="2819400"/>
            <a:ext cx="304800" cy="609600"/>
          </a:xfrm>
          <a:prstGeom prst="downArrow">
            <a:avLst>
              <a:gd name="adj1" fmla="val 50000"/>
              <a:gd name="adj2" fmla="val 50000"/>
            </a:avLst>
          </a:prstGeom>
          <a:solidFill>
            <a:srgbClr val="808080"/>
          </a:solidFill>
          <a:ln w="9525">
            <a:noFill/>
            <a:miter lim="800000"/>
            <a:headEnd/>
            <a:tailEnd/>
          </a:ln>
        </p:spPr>
        <p:txBody>
          <a:bodyPr vert="eaVert" wrap="none" anchor="ctr"/>
          <a:lstStyle/>
          <a:p>
            <a:pPr eaLnBrk="0" hangingPunct="0"/>
            <a:endParaRPr lang="en-US">
              <a:latin typeface="Times" pitchFamily="-107" charset="0"/>
            </a:endParaRPr>
          </a:p>
        </p:txBody>
      </p:sp>
      <p:sp>
        <p:nvSpPr>
          <p:cNvPr id="44036" name="AutoShape 8"/>
          <p:cNvSpPr>
            <a:spLocks noChangeArrowheads="1"/>
          </p:cNvSpPr>
          <p:nvPr/>
        </p:nvSpPr>
        <p:spPr bwMode="auto">
          <a:xfrm>
            <a:off x="4419600" y="4724400"/>
            <a:ext cx="304800" cy="609600"/>
          </a:xfrm>
          <a:prstGeom prst="downArrow">
            <a:avLst>
              <a:gd name="adj1" fmla="val 50000"/>
              <a:gd name="adj2" fmla="val 50000"/>
            </a:avLst>
          </a:prstGeom>
          <a:solidFill>
            <a:srgbClr val="808080"/>
          </a:solidFill>
          <a:ln w="9525">
            <a:noFill/>
            <a:miter lim="800000"/>
            <a:headEnd/>
            <a:tailEnd/>
          </a:ln>
        </p:spPr>
        <p:txBody>
          <a:bodyPr vert="eaVert" wrap="none" anchor="ctr"/>
          <a:lstStyle/>
          <a:p>
            <a:pPr eaLnBrk="0" hangingPunct="0"/>
            <a:endParaRPr lang="en-US">
              <a:latin typeface="Times" pitchFamily="-107" charset="0"/>
            </a:endParaRPr>
          </a:p>
        </p:txBody>
      </p:sp>
    </p:spTree>
  </p:cSld>
  <p:clrMapOvr>
    <a:masterClrMapping/>
  </p:clrMapOvr>
  <p:transition>
    <p:cu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9"/>
          <p:cNvSpPr>
            <a:spLocks noChangeArrowheads="1"/>
          </p:cNvSpPr>
          <p:nvPr/>
        </p:nvSpPr>
        <p:spPr bwMode="auto">
          <a:xfrm>
            <a:off x="762000" y="1371600"/>
            <a:ext cx="7543800" cy="4114800"/>
          </a:xfrm>
          <a:prstGeom prst="rect">
            <a:avLst/>
          </a:prstGeom>
          <a:noFill/>
          <a:ln w="9525">
            <a:noFill/>
            <a:miter lim="800000"/>
            <a:headEnd/>
            <a:tailEnd/>
          </a:ln>
        </p:spPr>
        <p:txBody>
          <a:bodyPr/>
          <a:lstStyle/>
          <a:p>
            <a:pPr algn="ctr" eaLnBrk="0" hangingPunct="0">
              <a:spcBef>
                <a:spcPct val="20000"/>
              </a:spcBef>
            </a:pPr>
            <a:r>
              <a:rPr lang="en-US" i="1">
                <a:solidFill>
                  <a:srgbClr val="B6121B"/>
                </a:solidFill>
              </a:rPr>
              <a:t>From too abstract to more relevant and engaging:</a:t>
            </a:r>
          </a:p>
          <a:p>
            <a:pPr eaLnBrk="0" hangingPunct="0">
              <a:spcBef>
                <a:spcPct val="20000"/>
              </a:spcBef>
            </a:pPr>
            <a:endParaRPr lang="en-US"/>
          </a:p>
          <a:p>
            <a:pPr algn="ctr" eaLnBrk="0" hangingPunct="0">
              <a:spcBef>
                <a:spcPct val="20000"/>
              </a:spcBef>
            </a:pPr>
            <a:r>
              <a:rPr lang="en-US"/>
              <a:t>What is effective architecture?</a:t>
            </a:r>
          </a:p>
          <a:p>
            <a:pPr eaLnBrk="0" hangingPunct="0">
              <a:spcBef>
                <a:spcPct val="20000"/>
              </a:spcBef>
            </a:pPr>
            <a:endParaRPr lang="en-US"/>
          </a:p>
          <a:p>
            <a:pPr eaLnBrk="0" hangingPunct="0">
              <a:spcBef>
                <a:spcPct val="20000"/>
              </a:spcBef>
            </a:pPr>
            <a:endParaRPr lang="en-US"/>
          </a:p>
          <a:p>
            <a:pPr algn="ctr" eaLnBrk="0" hangingPunct="0">
              <a:spcBef>
                <a:spcPct val="20000"/>
              </a:spcBef>
            </a:pPr>
            <a:r>
              <a:rPr lang="en-US"/>
              <a:t>How should we design an ideal outside classroom for our school?</a:t>
            </a:r>
            <a:endParaRPr lang="en-US">
              <a:solidFill>
                <a:srgbClr val="000000"/>
              </a:solidFill>
            </a:endParaRPr>
          </a:p>
        </p:txBody>
      </p:sp>
      <p:sp>
        <p:nvSpPr>
          <p:cNvPr id="45059" name="AutoShape 10"/>
          <p:cNvSpPr>
            <a:spLocks noChangeArrowheads="1"/>
          </p:cNvSpPr>
          <p:nvPr/>
        </p:nvSpPr>
        <p:spPr bwMode="auto">
          <a:xfrm>
            <a:off x="4419600" y="2895600"/>
            <a:ext cx="304800" cy="609600"/>
          </a:xfrm>
          <a:prstGeom prst="downArrow">
            <a:avLst>
              <a:gd name="adj1" fmla="val 50000"/>
              <a:gd name="adj2" fmla="val 50000"/>
            </a:avLst>
          </a:prstGeom>
          <a:solidFill>
            <a:schemeClr val="bg2"/>
          </a:solidFill>
          <a:ln w="9525">
            <a:noFill/>
            <a:miter lim="800000"/>
            <a:headEnd/>
            <a:tailEnd/>
          </a:ln>
        </p:spPr>
        <p:txBody>
          <a:bodyPr vert="eaVert" wrap="none" anchor="ctr"/>
          <a:lstStyle/>
          <a:p>
            <a:pPr eaLnBrk="0" hangingPunct="0"/>
            <a:endParaRPr lang="en-US">
              <a:solidFill>
                <a:schemeClr val="bg2"/>
              </a:solidFill>
              <a:latin typeface="Times" pitchFamily="-107" charset="0"/>
            </a:endParaRPr>
          </a:p>
        </p:txBody>
      </p:sp>
      <p:sp>
        <p:nvSpPr>
          <p:cNvPr id="45060" name="AutoShape 8"/>
          <p:cNvSpPr>
            <a:spLocks noChangeArrowheads="1"/>
          </p:cNvSpPr>
          <p:nvPr/>
        </p:nvSpPr>
        <p:spPr bwMode="auto">
          <a:xfrm>
            <a:off x="4419600" y="4343400"/>
            <a:ext cx="304800" cy="609600"/>
          </a:xfrm>
          <a:prstGeom prst="downArrow">
            <a:avLst>
              <a:gd name="adj1" fmla="val 50000"/>
              <a:gd name="adj2" fmla="val 50000"/>
            </a:avLst>
          </a:prstGeom>
          <a:solidFill>
            <a:srgbClr val="808080"/>
          </a:solidFill>
          <a:ln w="9525">
            <a:noFill/>
            <a:miter lim="800000"/>
            <a:headEnd/>
            <a:tailEnd/>
          </a:ln>
        </p:spPr>
        <p:txBody>
          <a:bodyPr vert="eaVert" wrap="none" anchor="ctr"/>
          <a:lstStyle/>
          <a:p>
            <a:pPr eaLnBrk="0" hangingPunct="0"/>
            <a:endParaRPr lang="en-US">
              <a:latin typeface="Times" pitchFamily="-107" charset="0"/>
            </a:endParaRPr>
          </a:p>
        </p:txBody>
      </p:sp>
    </p:spTree>
  </p:cSld>
  <p:clrMapOvr>
    <a:masterClrMapping/>
  </p:clrMapOvr>
  <p:transition>
    <p:cu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body" sz="half" idx="1"/>
          </p:nvPr>
        </p:nvSpPr>
        <p:spPr>
          <a:xfrm>
            <a:off x="457200" y="1371600"/>
            <a:ext cx="8153400" cy="4648200"/>
          </a:xfrm>
        </p:spPr>
        <p:txBody>
          <a:bodyPr/>
          <a:lstStyle/>
          <a:p>
            <a:pPr>
              <a:lnSpc>
                <a:spcPct val="90000"/>
              </a:lnSpc>
              <a:buFontTx/>
              <a:buNone/>
            </a:pPr>
            <a:r>
              <a:rPr lang="en-US" sz="2400" b="1" i="1" smtClean="0">
                <a:solidFill>
                  <a:srgbClr val="B6121B"/>
                </a:solidFill>
                <a:latin typeface="Calibri" pitchFamily="34" charset="0"/>
                <a:ea typeface="ＭＳ Ｐゴシック" pitchFamily="34" charset="-128"/>
              </a:rPr>
              <a:t>From “sounds like a teacher” to student-friendly:</a:t>
            </a:r>
          </a:p>
          <a:p>
            <a:pPr>
              <a:lnSpc>
                <a:spcPct val="90000"/>
              </a:lnSpc>
              <a:buFontTx/>
              <a:buNone/>
            </a:pPr>
            <a:endParaRPr lang="en-US" sz="2400" b="1" smtClean="0">
              <a:latin typeface="Calibri" pitchFamily="34" charset="0"/>
              <a:ea typeface="ＭＳ Ｐゴシック" pitchFamily="34" charset="-128"/>
            </a:endParaRPr>
          </a:p>
          <a:p>
            <a:pPr algn="ctr">
              <a:lnSpc>
                <a:spcPct val="90000"/>
              </a:lnSpc>
              <a:buFontTx/>
              <a:buNone/>
            </a:pPr>
            <a:r>
              <a:rPr lang="en-US" sz="2400" b="1" smtClean="0">
                <a:latin typeface="Calibri" pitchFamily="34" charset="0"/>
                <a:ea typeface="ＭＳ Ｐゴシック" pitchFamily="34" charset="-128"/>
              </a:rPr>
              <a:t>How does the author use voice and perspective in</a:t>
            </a:r>
          </a:p>
          <a:p>
            <a:pPr algn="ctr">
              <a:lnSpc>
                <a:spcPct val="90000"/>
              </a:lnSpc>
              <a:buFontTx/>
              <a:buNone/>
            </a:pPr>
            <a:r>
              <a:rPr lang="en-US" sz="2400" b="1" smtClean="0">
                <a:latin typeface="Calibri" pitchFamily="34" charset="0"/>
                <a:ea typeface="ＭＳ Ｐゴシック" pitchFamily="34" charset="-128"/>
              </a:rPr>
              <a:t> </a:t>
            </a:r>
            <a:r>
              <a:rPr lang="en-US" sz="2400" b="1" i="1" smtClean="0">
                <a:latin typeface="Calibri" pitchFamily="34" charset="0"/>
                <a:ea typeface="ＭＳ Ｐゴシック" pitchFamily="34" charset="-128"/>
              </a:rPr>
              <a:t>The House on Mango Street</a:t>
            </a:r>
            <a:r>
              <a:rPr lang="en-US" sz="2400" b="1" smtClean="0">
                <a:latin typeface="Calibri" pitchFamily="34" charset="0"/>
                <a:ea typeface="ＭＳ Ｐゴシック" pitchFamily="34" charset="-128"/>
              </a:rPr>
              <a:t> to reflect on her </a:t>
            </a:r>
          </a:p>
          <a:p>
            <a:pPr algn="ctr">
              <a:lnSpc>
                <a:spcPct val="90000"/>
              </a:lnSpc>
              <a:buFontTx/>
              <a:buNone/>
            </a:pPr>
            <a:r>
              <a:rPr lang="en-US" sz="2400" b="1" smtClean="0">
                <a:latin typeface="Calibri" pitchFamily="34" charset="0"/>
                <a:ea typeface="ＭＳ Ｐゴシック" pitchFamily="34" charset="-128"/>
              </a:rPr>
              <a:t>childhood and community?</a:t>
            </a:r>
          </a:p>
          <a:p>
            <a:pPr>
              <a:lnSpc>
                <a:spcPct val="90000"/>
              </a:lnSpc>
              <a:buFontTx/>
              <a:buNone/>
            </a:pPr>
            <a:endParaRPr lang="en-US" sz="2400" b="1" smtClean="0">
              <a:latin typeface="Calibri" pitchFamily="34" charset="0"/>
              <a:ea typeface="ＭＳ Ｐゴシック" pitchFamily="34" charset="-128"/>
            </a:endParaRPr>
          </a:p>
          <a:p>
            <a:pPr>
              <a:lnSpc>
                <a:spcPct val="90000"/>
              </a:lnSpc>
              <a:buFontTx/>
              <a:buNone/>
            </a:pPr>
            <a:endParaRPr lang="en-US" sz="2400" b="1" smtClean="0">
              <a:latin typeface="Calibri" pitchFamily="34" charset="0"/>
              <a:ea typeface="ＭＳ Ｐゴシック" pitchFamily="34" charset="-128"/>
            </a:endParaRPr>
          </a:p>
          <a:p>
            <a:pPr algn="ctr">
              <a:lnSpc>
                <a:spcPct val="90000"/>
              </a:lnSpc>
              <a:buFontTx/>
              <a:buNone/>
            </a:pPr>
            <a:endParaRPr lang="en-US" sz="2400" b="1" smtClean="0">
              <a:latin typeface="Calibri" pitchFamily="34" charset="0"/>
              <a:ea typeface="ＭＳ Ｐゴシック" pitchFamily="34" charset="-128"/>
            </a:endParaRPr>
          </a:p>
          <a:p>
            <a:pPr algn="ctr">
              <a:lnSpc>
                <a:spcPct val="90000"/>
              </a:lnSpc>
              <a:buFontTx/>
              <a:buNone/>
            </a:pPr>
            <a:r>
              <a:rPr lang="en-US" sz="2400" b="1" smtClean="0">
                <a:latin typeface="Calibri" pitchFamily="34" charset="0"/>
                <a:ea typeface="ＭＳ Ｐゴシック" pitchFamily="34" charset="-128"/>
              </a:rPr>
              <a:t>How does our childhood shape who we are</a:t>
            </a:r>
          </a:p>
          <a:p>
            <a:pPr algn="ctr">
              <a:lnSpc>
                <a:spcPct val="90000"/>
              </a:lnSpc>
              <a:buFontTx/>
              <a:buNone/>
            </a:pPr>
            <a:r>
              <a:rPr lang="en-US" sz="2400" b="1" smtClean="0">
                <a:latin typeface="Calibri" pitchFamily="34" charset="0"/>
                <a:ea typeface="ＭＳ Ｐゴシック" pitchFamily="34" charset="-128"/>
              </a:rPr>
              <a:t> as teenagers?</a:t>
            </a:r>
          </a:p>
          <a:p>
            <a:pPr>
              <a:lnSpc>
                <a:spcPct val="90000"/>
              </a:lnSpc>
              <a:buFontTx/>
              <a:buNone/>
            </a:pPr>
            <a:endParaRPr lang="en-US" sz="2400" b="1" smtClean="0">
              <a:latin typeface="Calibri" pitchFamily="34" charset="0"/>
              <a:ea typeface="ＭＳ Ｐゴシック" pitchFamily="34" charset="-128"/>
            </a:endParaRPr>
          </a:p>
          <a:p>
            <a:pPr>
              <a:lnSpc>
                <a:spcPct val="90000"/>
              </a:lnSpc>
              <a:buFontTx/>
              <a:buNone/>
            </a:pPr>
            <a:endParaRPr lang="en-US" sz="2400" smtClean="0">
              <a:latin typeface="Calibri" pitchFamily="34" charset="0"/>
              <a:ea typeface="ＭＳ Ｐゴシック" pitchFamily="34" charset="-128"/>
            </a:endParaRPr>
          </a:p>
          <a:p>
            <a:pPr>
              <a:lnSpc>
                <a:spcPct val="90000"/>
              </a:lnSpc>
              <a:buFontTx/>
              <a:buNone/>
            </a:pPr>
            <a:r>
              <a:rPr lang="en-US" sz="2400" smtClean="0">
                <a:latin typeface="Calibri" pitchFamily="34" charset="0"/>
                <a:ea typeface="ＭＳ Ｐゴシック" pitchFamily="34" charset="-128"/>
              </a:rPr>
              <a:t>	</a:t>
            </a:r>
          </a:p>
        </p:txBody>
      </p:sp>
      <p:sp>
        <p:nvSpPr>
          <p:cNvPr id="46083" name="AutoShape 8"/>
          <p:cNvSpPr>
            <a:spLocks noChangeArrowheads="1"/>
          </p:cNvSpPr>
          <p:nvPr/>
        </p:nvSpPr>
        <p:spPr bwMode="auto">
          <a:xfrm>
            <a:off x="4343400" y="3581400"/>
            <a:ext cx="304800" cy="609600"/>
          </a:xfrm>
          <a:prstGeom prst="downArrow">
            <a:avLst>
              <a:gd name="adj1" fmla="val 50000"/>
              <a:gd name="adj2" fmla="val 50000"/>
            </a:avLst>
          </a:prstGeom>
          <a:solidFill>
            <a:srgbClr val="808080"/>
          </a:solidFill>
          <a:ln w="9525">
            <a:noFill/>
            <a:miter lim="800000"/>
            <a:headEnd/>
            <a:tailEnd/>
          </a:ln>
        </p:spPr>
        <p:txBody>
          <a:bodyPr vert="eaVert" wrap="none" anchor="ctr"/>
          <a:lstStyle/>
          <a:p>
            <a:pPr eaLnBrk="0" hangingPunct="0"/>
            <a:endParaRPr lang="en-US" b="0">
              <a:latin typeface="Times" pitchFamily="-107" charset="0"/>
            </a:endParaRPr>
          </a:p>
        </p:txBody>
      </p:sp>
      <p:sp>
        <p:nvSpPr>
          <p:cNvPr id="46084" name="AutoShape 10"/>
          <p:cNvSpPr>
            <a:spLocks noChangeArrowheads="1"/>
          </p:cNvSpPr>
          <p:nvPr/>
        </p:nvSpPr>
        <p:spPr bwMode="auto">
          <a:xfrm>
            <a:off x="4343400" y="5562600"/>
            <a:ext cx="304800" cy="609600"/>
          </a:xfrm>
          <a:prstGeom prst="downArrow">
            <a:avLst>
              <a:gd name="adj1" fmla="val 50000"/>
              <a:gd name="adj2" fmla="val 50000"/>
            </a:avLst>
          </a:prstGeom>
          <a:solidFill>
            <a:schemeClr val="bg2"/>
          </a:solidFill>
          <a:ln w="9525">
            <a:noFill/>
            <a:miter lim="800000"/>
            <a:headEnd/>
            <a:tailEnd/>
          </a:ln>
        </p:spPr>
        <p:txBody>
          <a:bodyPr vert="eaVert" wrap="none" anchor="ctr"/>
          <a:lstStyle/>
          <a:p>
            <a:pPr eaLnBrk="0" hangingPunct="0"/>
            <a:endParaRPr lang="en-US" b="0">
              <a:latin typeface="Times" pitchFamily="-107"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6"/>
          <p:cNvSpPr txBox="1">
            <a:spLocks noChangeArrowheads="1"/>
          </p:cNvSpPr>
          <p:nvPr/>
        </p:nvSpPr>
        <p:spPr bwMode="auto">
          <a:xfrm>
            <a:off x="1828800" y="5486400"/>
            <a:ext cx="6707188" cy="885825"/>
          </a:xfrm>
          <a:prstGeom prst="rect">
            <a:avLst/>
          </a:prstGeom>
          <a:noFill/>
          <a:ln w="9525">
            <a:noFill/>
            <a:miter lim="800000"/>
            <a:headEnd/>
            <a:tailEnd/>
          </a:ln>
        </p:spPr>
        <p:txBody>
          <a:bodyPr>
            <a:spAutoFit/>
          </a:bodyPr>
          <a:lstStyle/>
          <a:p>
            <a:pPr algn="r" eaLnBrk="0" hangingPunct="0"/>
            <a:r>
              <a:rPr lang="en-US" sz="3600">
                <a:latin typeface="Arial" pitchFamily="34" charset="0"/>
                <a:cs typeface="Arial" pitchFamily="34" charset="0"/>
              </a:rPr>
              <a:t>Get Farther</a:t>
            </a:r>
            <a:r>
              <a:rPr lang="en-US" sz="2800"/>
              <a:t> </a:t>
            </a:r>
          </a:p>
          <a:p>
            <a:pPr algn="r" eaLnBrk="0" hangingPunct="0"/>
            <a:endParaRPr lang="en-US" sz="1600" i="1"/>
          </a:p>
        </p:txBody>
      </p:sp>
      <p:pic>
        <p:nvPicPr>
          <p:cNvPr id="254980" name="Picture 3" descr="sailing"/>
          <p:cNvPicPr>
            <a:picLocks noChangeAspect="1" noChangeArrowheads="1"/>
          </p:cNvPicPr>
          <p:nvPr/>
        </p:nvPicPr>
        <p:blipFill>
          <a:blip r:embed="rId3" cstate="print"/>
          <a:srcRect/>
          <a:stretch>
            <a:fillRect/>
          </a:stretch>
        </p:blipFill>
        <p:spPr bwMode="auto">
          <a:xfrm>
            <a:off x="1219200" y="533400"/>
            <a:ext cx="6629400" cy="4854575"/>
          </a:xfrm>
          <a:prstGeom prst="round2DiagRect">
            <a:avLst>
              <a:gd name="adj1" fmla="val 16667"/>
              <a:gd name="adj2" fmla="val 0"/>
            </a:avLst>
          </a:prstGeom>
          <a:ln w="88900" cap="sq">
            <a:solidFill>
              <a:srgbClr val="FFFFFF"/>
            </a:solidFill>
            <a:miter lim="800000"/>
          </a:ln>
          <a:effectLst>
            <a:outerShdw blurRad="57785" algn="br" rotWithShape="0">
              <a:srgbClr val="000000">
                <a:alpha val="70000"/>
              </a:srgbClr>
            </a:outerShdw>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7772400" cy="1143000"/>
          </a:xfrm>
        </p:spPr>
        <p:txBody>
          <a:bodyPr/>
          <a:lstStyle/>
          <a:p>
            <a:r>
              <a:rPr lang="en-US" dirty="0" smtClean="0"/>
              <a:t>Using the TUBRIC</a:t>
            </a:r>
            <a:endParaRPr lang="en-US" dirty="0"/>
          </a:p>
        </p:txBody>
      </p:sp>
      <p:sp>
        <p:nvSpPr>
          <p:cNvPr id="3" name="Content Placeholder 2"/>
          <p:cNvSpPr>
            <a:spLocks noGrp="1"/>
          </p:cNvSpPr>
          <p:nvPr>
            <p:ph idx="1"/>
          </p:nvPr>
        </p:nvSpPr>
        <p:spPr>
          <a:xfrm>
            <a:off x="685800" y="1524000"/>
            <a:ext cx="7772400" cy="4572000"/>
          </a:xfrm>
        </p:spPr>
        <p:txBody>
          <a:bodyPr/>
          <a:lstStyle/>
          <a:p>
            <a:r>
              <a:rPr lang="en-US" dirty="0" smtClean="0"/>
              <a:t>Slot 1</a:t>
            </a:r>
          </a:p>
          <a:p>
            <a:pPr lvl="1"/>
            <a:r>
              <a:rPr lang="en-US" dirty="0" smtClean="0"/>
              <a:t>Framing Word</a:t>
            </a:r>
          </a:p>
          <a:p>
            <a:r>
              <a:rPr lang="en-US" dirty="0" smtClean="0"/>
              <a:t>Slot 2</a:t>
            </a:r>
          </a:p>
          <a:p>
            <a:pPr lvl="1"/>
            <a:r>
              <a:rPr lang="en-US" dirty="0" smtClean="0"/>
              <a:t>Person or Entity</a:t>
            </a:r>
          </a:p>
          <a:p>
            <a:r>
              <a:rPr lang="en-US" dirty="0" smtClean="0"/>
              <a:t>Slot 3</a:t>
            </a:r>
          </a:p>
          <a:p>
            <a:pPr lvl="1"/>
            <a:r>
              <a:rPr lang="en-US" dirty="0" smtClean="0"/>
              <a:t>Action or Challenge</a:t>
            </a:r>
          </a:p>
          <a:p>
            <a:r>
              <a:rPr lang="en-US" dirty="0" smtClean="0"/>
              <a:t>Slot 4</a:t>
            </a:r>
          </a:p>
          <a:p>
            <a:pPr lvl="1"/>
            <a:r>
              <a:rPr lang="en-US" dirty="0" smtClean="0"/>
              <a:t>Audience or Purpose</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hlinkClick r:id="rId3" action="ppaction://hlinkfile"/>
              </a:rPr>
              <a:t>The TUBRIC Tool</a:t>
            </a:r>
            <a:endParaRPr lang="en-US" dirty="0"/>
          </a:p>
        </p:txBody>
      </p:sp>
      <p:pic>
        <p:nvPicPr>
          <p:cNvPr id="5" name="Picture 4" descr="DSC01450.JPG"/>
          <p:cNvPicPr>
            <a:picLocks noChangeAspect="1"/>
          </p:cNvPicPr>
          <p:nvPr/>
        </p:nvPicPr>
        <p:blipFill>
          <a:blip r:embed="rId4" cstate="print"/>
          <a:stretch>
            <a:fillRect/>
          </a:stretch>
        </p:blipFill>
        <p:spPr>
          <a:xfrm>
            <a:off x="1245577" y="1905000"/>
            <a:ext cx="6679223" cy="403860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Box 5"/>
          <p:cNvSpPr txBox="1">
            <a:spLocks noChangeArrowheads="1"/>
          </p:cNvSpPr>
          <p:nvPr/>
        </p:nvSpPr>
        <p:spPr bwMode="auto">
          <a:xfrm>
            <a:off x="2895600" y="762000"/>
            <a:ext cx="6019800" cy="5078413"/>
          </a:xfrm>
          <a:prstGeom prst="rect">
            <a:avLst/>
          </a:prstGeom>
          <a:noFill/>
          <a:ln w="9525">
            <a:noFill/>
            <a:miter lim="800000"/>
            <a:headEnd/>
            <a:tailEnd/>
          </a:ln>
        </p:spPr>
        <p:txBody>
          <a:bodyPr>
            <a:spAutoFit/>
          </a:bodyPr>
          <a:lstStyle/>
          <a:p>
            <a:pPr marL="457200" indent="-457200"/>
            <a:r>
              <a:rPr lang="en-US" dirty="0">
                <a:solidFill>
                  <a:srgbClr val="B6121B"/>
                </a:solidFill>
              </a:rPr>
              <a:t>CRITERIA FOR EVALUATING YOUR </a:t>
            </a:r>
          </a:p>
          <a:p>
            <a:pPr marL="457200" indent="-457200"/>
            <a:r>
              <a:rPr lang="en-US" dirty="0" smtClean="0">
                <a:solidFill>
                  <a:srgbClr val="B6121B"/>
                </a:solidFill>
              </a:rPr>
              <a:t>ESSENTIAL (Driving) </a:t>
            </a:r>
            <a:r>
              <a:rPr lang="en-US" dirty="0">
                <a:solidFill>
                  <a:srgbClr val="B6121B"/>
                </a:solidFill>
              </a:rPr>
              <a:t>QUESTION:</a:t>
            </a:r>
          </a:p>
          <a:p>
            <a:pPr marL="457200" indent="-457200"/>
            <a:endParaRPr lang="en-US" dirty="0"/>
          </a:p>
          <a:p>
            <a:pPr marL="457200" indent="-457200">
              <a:buFont typeface="Courier New" pitchFamily="49" charset="0"/>
              <a:buAutoNum type="arabicPeriod"/>
            </a:pPr>
            <a:r>
              <a:rPr lang="en-US" dirty="0"/>
              <a:t>Will my students understand it? </a:t>
            </a:r>
          </a:p>
          <a:p>
            <a:pPr marL="457200" indent="-457200">
              <a:buFont typeface="Courier New" pitchFamily="49" charset="0"/>
              <a:buNone/>
            </a:pPr>
            <a:r>
              <a:rPr lang="en-US" dirty="0"/>
              <a:t>	(Bonus: …and find it intriguing?)</a:t>
            </a:r>
          </a:p>
          <a:p>
            <a:pPr marL="457200" indent="-457200">
              <a:buFont typeface="Courier New" pitchFamily="49" charset="0"/>
              <a:buNone/>
            </a:pPr>
            <a:endParaRPr lang="en-US" sz="1200" dirty="0"/>
          </a:p>
          <a:p>
            <a:pPr marL="457200" indent="-457200">
              <a:buFont typeface="Courier New" pitchFamily="49" charset="0"/>
              <a:buNone/>
            </a:pPr>
            <a:r>
              <a:rPr lang="en-US" dirty="0"/>
              <a:t>2.	Is it open-ended and does it require a complex answer?</a:t>
            </a:r>
          </a:p>
          <a:p>
            <a:pPr marL="457200" indent="-457200">
              <a:buFont typeface="Courier New" pitchFamily="49" charset="0"/>
              <a:buAutoNum type="arabicPeriod"/>
            </a:pPr>
            <a:endParaRPr lang="en-US" sz="1200" dirty="0"/>
          </a:p>
          <a:p>
            <a:pPr marL="457200" indent="-457200">
              <a:buFont typeface="Courier New" pitchFamily="49" charset="0"/>
              <a:buNone/>
            </a:pPr>
            <a:r>
              <a:rPr lang="en-US" dirty="0"/>
              <a:t>3.	To answer it, will my students need to learn important content and skills?</a:t>
            </a:r>
          </a:p>
          <a:p>
            <a:pPr marL="457200" indent="-457200">
              <a:buFont typeface="Courier New" pitchFamily="49" charset="0"/>
              <a:buAutoNum type="arabicPeriod"/>
            </a:pPr>
            <a:endParaRPr lang="en-US" sz="1200" dirty="0"/>
          </a:p>
          <a:p>
            <a:pPr marL="457200" indent="-457200">
              <a:buFont typeface="Courier New" pitchFamily="49" charset="0"/>
              <a:buNone/>
            </a:pPr>
            <a:r>
              <a:rPr lang="en-US" dirty="0"/>
              <a:t>4.	Does it focus on an authentic issue, problem or challenge? (Bonus: …and create a local context for the project?)</a:t>
            </a:r>
            <a:r>
              <a:rPr lang="en-US" b="0" dirty="0"/>
              <a:t> </a:t>
            </a:r>
            <a:r>
              <a:rPr lang="en-US" dirty="0"/>
              <a:t>	</a:t>
            </a:r>
          </a:p>
        </p:txBody>
      </p:sp>
      <p:pic>
        <p:nvPicPr>
          <p:cNvPr id="47107" name="Picture 8"/>
          <p:cNvPicPr>
            <a:picLocks noChangeAspect="1"/>
          </p:cNvPicPr>
          <p:nvPr/>
        </p:nvPicPr>
        <p:blipFill>
          <a:blip r:embed="rId3" cstate="print"/>
          <a:srcRect l="37653"/>
          <a:stretch>
            <a:fillRect/>
          </a:stretch>
        </p:blipFill>
        <p:spPr bwMode="auto">
          <a:xfrm>
            <a:off x="0" y="1143000"/>
            <a:ext cx="2901950" cy="4572000"/>
          </a:xfrm>
          <a:prstGeom prst="rect">
            <a:avLst/>
          </a:prstGeom>
          <a:noFill/>
          <a:ln w="9525">
            <a:noFill/>
            <a:miter lim="800000"/>
            <a:headEnd/>
            <a:tailEnd/>
          </a:ln>
        </p:spPr>
      </p:pic>
    </p:spTree>
  </p:cSld>
  <p:clrMapOvr>
    <a:masterClrMapping/>
  </p:clrMapOvr>
  <p:transition>
    <p:cu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304799" y="457202"/>
          <a:ext cx="8534401" cy="4845348"/>
        </p:xfrm>
        <a:graphic>
          <a:graphicData uri="http://schemas.openxmlformats.org/drawingml/2006/table">
            <a:tbl>
              <a:tblPr/>
              <a:tblGrid>
                <a:gridCol w="1494221"/>
                <a:gridCol w="2611943"/>
                <a:gridCol w="2258446"/>
                <a:gridCol w="868028"/>
                <a:gridCol w="1301763"/>
              </a:tblGrid>
              <a:tr h="931736">
                <a:tc gridSpan="5">
                  <a:txBody>
                    <a:bodyPr/>
                    <a:lstStyle/>
                    <a:p>
                      <a:pPr marL="0" marR="0" algn="ctr" fontAlgn="ctr">
                        <a:lnSpc>
                          <a:spcPct val="120000"/>
                        </a:lnSpc>
                        <a:spcBef>
                          <a:spcPts val="0"/>
                        </a:spcBef>
                        <a:spcAft>
                          <a:spcPts val="0"/>
                        </a:spcAft>
                      </a:pPr>
                      <a:r>
                        <a:rPr lang="en-US" sz="2000" cap="all" spc="1080" dirty="0">
                          <a:solidFill>
                            <a:srgbClr val="000000"/>
                          </a:solidFill>
                          <a:latin typeface="Times New Roman"/>
                          <a:ea typeface="Times New Roman"/>
                          <a:cs typeface="Times New Roman"/>
                        </a:rPr>
                        <a:t>         </a:t>
                      </a:r>
                      <a:r>
                        <a:rPr lang="en-US" sz="2000" cap="all" spc="1080" dirty="0" smtClean="0">
                          <a:solidFill>
                            <a:srgbClr val="000000"/>
                          </a:solidFill>
                          <a:latin typeface="Times New Roman"/>
                          <a:ea typeface="Times New Roman"/>
                          <a:cs typeface="Times New Roman"/>
                        </a:rPr>
                        <a:t>Project </a:t>
                      </a:r>
                      <a:r>
                        <a:rPr lang="en-US" sz="2000" cap="all" spc="1080" dirty="0">
                          <a:solidFill>
                            <a:srgbClr val="000000"/>
                          </a:solidFill>
                          <a:latin typeface="Times New Roman"/>
                          <a:ea typeface="Times New Roman"/>
                          <a:cs typeface="Times New Roman"/>
                        </a:rPr>
                        <a:t>Overview</a:t>
                      </a:r>
                      <a:r>
                        <a:rPr lang="en-US" sz="1400" cap="all" spc="350" dirty="0">
                          <a:solidFill>
                            <a:srgbClr val="000000"/>
                          </a:solidFill>
                          <a:latin typeface="Times New Roman"/>
                          <a:ea typeface="Times New Roman"/>
                          <a:cs typeface="Times New Roman"/>
                        </a:rPr>
                        <a:t>                  </a:t>
                      </a:r>
                      <a:r>
                        <a:rPr lang="en-US" sz="1050" dirty="0" smtClean="0">
                          <a:solidFill>
                            <a:srgbClr val="000000"/>
                          </a:solidFill>
                          <a:latin typeface="Times New Roman"/>
                          <a:ea typeface="Times New Roman"/>
                          <a:cs typeface="Times New Roman"/>
                        </a:rPr>
                        <a:t>page</a:t>
                      </a:r>
                      <a:r>
                        <a:rPr lang="en-US" sz="1050" cap="all" dirty="0" smtClean="0">
                          <a:solidFill>
                            <a:srgbClr val="000000"/>
                          </a:solidFill>
                          <a:latin typeface="Times New Roman"/>
                          <a:ea typeface="Times New Roman"/>
                          <a:cs typeface="Times New Roman"/>
                        </a:rPr>
                        <a:t> </a:t>
                      </a:r>
                      <a:r>
                        <a:rPr lang="en-US" sz="1050" cap="all" dirty="0">
                          <a:solidFill>
                            <a:srgbClr val="000000"/>
                          </a:solidFill>
                          <a:latin typeface="Times New Roman"/>
                          <a:ea typeface="Times New Roman"/>
                          <a:cs typeface="Times New Roman"/>
                        </a:rPr>
                        <a:t>1</a:t>
                      </a:r>
                      <a:endParaRPr lang="en-US" sz="1050" dirty="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537229">
                <a:tc>
                  <a:txBody>
                    <a:bodyPr/>
                    <a:lstStyle/>
                    <a:p>
                      <a:pPr marL="0" marR="0" fontAlgn="ctr">
                        <a:spcBef>
                          <a:spcPts val="0"/>
                        </a:spcBef>
                        <a:spcAft>
                          <a:spcPts val="0"/>
                        </a:spcAft>
                      </a:pPr>
                      <a:r>
                        <a:rPr lang="en-US" sz="1050" b="1">
                          <a:solidFill>
                            <a:srgbClr val="000000"/>
                          </a:solidFill>
                          <a:latin typeface="Times New Roman"/>
                          <a:ea typeface="Times New Roman"/>
                          <a:cs typeface="Times New Roman"/>
                        </a:rPr>
                        <a:t>Name of Project:</a:t>
                      </a:r>
                      <a:endParaRPr lang="en-US" sz="105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fontAlgn="ctr">
                        <a:lnSpc>
                          <a:spcPct val="120000"/>
                        </a:lnSpc>
                        <a:spcBef>
                          <a:spcPts val="0"/>
                        </a:spcBef>
                        <a:spcAft>
                          <a:spcPts val="0"/>
                        </a:spcAft>
                      </a:pPr>
                      <a:r>
                        <a:rPr lang="en-US" sz="1100">
                          <a:latin typeface="Times New Roman"/>
                          <a:ea typeface="Times New Roman"/>
                          <a:cs typeface="Times New Roman"/>
                        </a:rPr>
                        <a:t>We Will Rise!</a:t>
                      </a:r>
                      <a:endParaRPr lang="en-US" sz="105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fontAlgn="ctr">
                        <a:lnSpc>
                          <a:spcPct val="120000"/>
                        </a:lnSpc>
                        <a:spcBef>
                          <a:spcPts val="0"/>
                        </a:spcBef>
                        <a:spcAft>
                          <a:spcPts val="0"/>
                        </a:spcAft>
                      </a:pPr>
                      <a:r>
                        <a:rPr lang="en-US" sz="1100" b="1">
                          <a:solidFill>
                            <a:srgbClr val="000000"/>
                          </a:solidFill>
                          <a:latin typeface="Times New Roman"/>
                          <a:ea typeface="Times New Roman"/>
                          <a:cs typeface="Times New Roman"/>
                        </a:rPr>
                        <a:t>Duration: </a:t>
                      </a:r>
                      <a:endParaRPr lang="en-US" sz="105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100">
                          <a:latin typeface="Arial"/>
                          <a:ea typeface="Times New Roman"/>
                          <a:cs typeface="Times New Roman"/>
                        </a:rPr>
                        <a:t>9 wks</a:t>
                      </a:r>
                      <a:endParaRPr lang="en-US" sz="105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37229">
                <a:tc>
                  <a:txBody>
                    <a:bodyPr/>
                    <a:lstStyle/>
                    <a:p>
                      <a:pPr marL="0" marR="0" fontAlgn="ctr">
                        <a:spcBef>
                          <a:spcPts val="0"/>
                        </a:spcBef>
                        <a:spcAft>
                          <a:spcPts val="0"/>
                        </a:spcAft>
                      </a:pPr>
                      <a:r>
                        <a:rPr lang="en-US" sz="1050" b="1">
                          <a:solidFill>
                            <a:srgbClr val="000000"/>
                          </a:solidFill>
                          <a:latin typeface="Times New Roman"/>
                          <a:ea typeface="Times New Roman"/>
                          <a:cs typeface="Times New Roman"/>
                        </a:rPr>
                        <a:t>Subject/Course:</a:t>
                      </a:r>
                      <a:endParaRPr lang="en-US" sz="105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100">
                          <a:latin typeface="Times New Roman"/>
                          <a:ea typeface="Times New Roman"/>
                          <a:cs typeface="Times New Roman"/>
                        </a:rPr>
                        <a:t>Social Studies</a:t>
                      </a:r>
                      <a:endParaRPr lang="en-US" sz="105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050" b="1">
                          <a:latin typeface="Times New Roman"/>
                          <a:ea typeface="Times New Roman"/>
                          <a:cs typeface="Times New Roman"/>
                        </a:rPr>
                        <a:t> Teacher(s):</a:t>
                      </a:r>
                      <a:endParaRPr lang="en-US" sz="1050">
                        <a:latin typeface="Times New Roman"/>
                        <a:ea typeface="Times New Roman"/>
                        <a:cs typeface="Times New Roman"/>
                      </a:endParaRPr>
                    </a:p>
                  </a:txBody>
                  <a:tcPr marL="11623"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lnSpc>
                          <a:spcPct val="120000"/>
                        </a:lnSpc>
                        <a:spcBef>
                          <a:spcPts val="0"/>
                        </a:spcBef>
                        <a:spcAft>
                          <a:spcPts val="0"/>
                        </a:spcAft>
                      </a:pPr>
                      <a:r>
                        <a:rPr lang="en-US" sz="1100" b="1">
                          <a:solidFill>
                            <a:srgbClr val="000000"/>
                          </a:solidFill>
                          <a:latin typeface="Times New Roman"/>
                          <a:ea typeface="Times New Roman"/>
                          <a:cs typeface="Times New Roman"/>
                        </a:rPr>
                        <a:t>Grade Level:</a:t>
                      </a:r>
                      <a:endParaRPr lang="en-US" sz="105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100" dirty="0" smtClean="0">
                          <a:latin typeface="Arial"/>
                          <a:ea typeface="Times New Roman"/>
                          <a:cs typeface="Times New Roman"/>
                        </a:rPr>
                        <a:t>9th</a:t>
                      </a:r>
                      <a:endParaRPr lang="en-US" sz="1050" dirty="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723399">
                <a:tc>
                  <a:txBody>
                    <a:bodyPr/>
                    <a:lstStyle/>
                    <a:p>
                      <a:pPr marL="0" marR="0" fontAlgn="ctr">
                        <a:spcBef>
                          <a:spcPts val="0"/>
                        </a:spcBef>
                        <a:spcAft>
                          <a:spcPts val="0"/>
                        </a:spcAft>
                      </a:pPr>
                      <a:r>
                        <a:rPr lang="en-US" sz="1050" b="1">
                          <a:solidFill>
                            <a:srgbClr val="000000"/>
                          </a:solidFill>
                          <a:latin typeface="Times New Roman"/>
                          <a:ea typeface="Times New Roman"/>
                          <a:cs typeface="Times New Roman"/>
                        </a:rPr>
                        <a:t>Other Subject Areas to Be Included:</a:t>
                      </a:r>
                      <a:endParaRPr lang="en-US" sz="105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marL="0" marR="0">
                        <a:spcBef>
                          <a:spcPts val="0"/>
                        </a:spcBef>
                        <a:spcAft>
                          <a:spcPts val="0"/>
                        </a:spcAft>
                        <a:tabLst>
                          <a:tab pos="338455" algn="l"/>
                        </a:tabLst>
                      </a:pPr>
                      <a:r>
                        <a:rPr lang="en-US" sz="1100">
                          <a:latin typeface="Times New Roman"/>
                          <a:ea typeface="Times New Roman"/>
                          <a:cs typeface="Times New Roman"/>
                        </a:rPr>
                        <a:t>Science, Math, ELA, Related Art (Music, Band, Art, TEE)</a:t>
                      </a:r>
                      <a:endParaRPr lang="en-US" sz="105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55046">
                <a:tc gridSpan="5">
                  <a:txBody>
                    <a:bodyPr/>
                    <a:lstStyle/>
                    <a:p>
                      <a:pPr marL="0" marR="0">
                        <a:spcBef>
                          <a:spcPts val="0"/>
                        </a:spcBef>
                        <a:spcAft>
                          <a:spcPts val="0"/>
                        </a:spcAft>
                      </a:pPr>
                      <a:endParaRPr lang="en-US" sz="1000">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825359">
                <a:tc>
                  <a:txBody>
                    <a:bodyPr/>
                    <a:lstStyle/>
                    <a:p>
                      <a:pPr marL="0" marR="0" fontAlgn="ctr">
                        <a:spcBef>
                          <a:spcPts val="0"/>
                        </a:spcBef>
                        <a:spcAft>
                          <a:spcPts val="0"/>
                        </a:spcAft>
                      </a:pPr>
                      <a:r>
                        <a:rPr lang="en-US" sz="1050" b="1">
                          <a:solidFill>
                            <a:srgbClr val="000000"/>
                          </a:solidFill>
                          <a:latin typeface="Times New Roman"/>
                          <a:ea typeface="Times New Roman"/>
                          <a:cs typeface="Times New Roman"/>
                        </a:rPr>
                        <a:t>Project Idea</a:t>
                      </a:r>
                      <a:endParaRPr lang="en-US" sz="1050">
                        <a:latin typeface="Times New Roman"/>
                        <a:ea typeface="Times New Roman"/>
                        <a:cs typeface="Times New Roman"/>
                      </a:endParaRPr>
                    </a:p>
                    <a:p>
                      <a:pPr marL="0" marR="0">
                        <a:lnSpc>
                          <a:spcPct val="120000"/>
                        </a:lnSpc>
                        <a:spcBef>
                          <a:spcPts val="0"/>
                        </a:spcBef>
                        <a:spcAft>
                          <a:spcPts val="0"/>
                        </a:spcAft>
                      </a:pPr>
                      <a:r>
                        <a:rPr lang="en-US" sz="1050">
                          <a:solidFill>
                            <a:srgbClr val="000000"/>
                          </a:solidFill>
                          <a:latin typeface="Times New Roman"/>
                          <a:ea typeface="Times New Roman"/>
                          <a:cs typeface="Times New Roman"/>
                        </a:rPr>
                        <a:t>Summary of the issue, challenge, investigation, scenario, or problem:</a:t>
                      </a:r>
                      <a:endParaRPr lang="en-US" sz="1200">
                        <a:solidFill>
                          <a:srgbClr val="000000"/>
                        </a:solidFill>
                        <a:latin typeface="Times-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4">
                  <a:txBody>
                    <a:bodyPr/>
                    <a:lstStyle/>
                    <a:p>
                      <a:pPr marL="0" marR="0">
                        <a:spcBef>
                          <a:spcPts val="0"/>
                        </a:spcBef>
                        <a:spcAft>
                          <a:spcPts val="0"/>
                        </a:spcAft>
                      </a:pPr>
                      <a:r>
                        <a:rPr lang="en-US" sz="1100">
                          <a:latin typeface="Arial"/>
                          <a:ea typeface="Times New Roman"/>
                          <a:cs typeface="Times New Roman"/>
                        </a:rPr>
                        <a:t>As a Metro Nashville Planner, students will design a flood-level indicator system.  The culminating activity will allow students to present their systems to the Metro Nashville Planning Commission.</a:t>
                      </a:r>
                      <a:endParaRPr lang="en-US" sz="105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802231">
                <a:tc>
                  <a:txBody>
                    <a:bodyPr/>
                    <a:lstStyle/>
                    <a:p>
                      <a:pPr marL="0" marR="0" fontAlgn="ctr">
                        <a:spcBef>
                          <a:spcPts val="0"/>
                        </a:spcBef>
                        <a:spcAft>
                          <a:spcPts val="0"/>
                        </a:spcAft>
                      </a:pPr>
                      <a:r>
                        <a:rPr lang="en-US" sz="2400" b="1">
                          <a:solidFill>
                            <a:srgbClr val="000000"/>
                          </a:solidFill>
                          <a:latin typeface="Times New Roman"/>
                          <a:ea typeface="Times New Roman"/>
                          <a:cs typeface="Times New Roman"/>
                        </a:rPr>
                        <a:t>Essential Question</a:t>
                      </a:r>
                      <a:endParaRPr lang="en-US" sz="24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marL="0" marR="0" fontAlgn="ctr">
                        <a:lnSpc>
                          <a:spcPct val="120000"/>
                        </a:lnSpc>
                        <a:spcBef>
                          <a:spcPts val="0"/>
                        </a:spcBef>
                        <a:spcAft>
                          <a:spcPts val="0"/>
                        </a:spcAft>
                      </a:pPr>
                      <a:r>
                        <a:rPr lang="en-US" sz="2400" dirty="0">
                          <a:solidFill>
                            <a:srgbClr val="000000"/>
                          </a:solidFill>
                          <a:latin typeface="Times New Roman"/>
                          <a:ea typeface="Times New Roman"/>
                          <a:cs typeface="Times New Roman"/>
                        </a:rPr>
                        <a:t> </a:t>
                      </a:r>
                      <a:r>
                        <a:rPr lang="en-US" sz="2800" dirty="0">
                          <a:latin typeface="Times New Roman"/>
                          <a:ea typeface="Times New Roman"/>
                          <a:cs typeface="Times New Roman"/>
                        </a:rPr>
                        <a:t>Can the government remove people from their homes to save their lives?</a:t>
                      </a:r>
                      <a:endParaRPr lang="en-US" sz="2400" dirty="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smtClean="0">
                <a:solidFill>
                  <a:srgbClr val="B6121B"/>
                </a:solidFill>
                <a:ea typeface="ＭＳ Ｐゴシック" pitchFamily="34" charset="-128"/>
              </a:rPr>
              <a:t>Content Standards</a:t>
            </a:r>
            <a:r>
              <a:rPr lang="en-US" smtClean="0">
                <a:ea typeface="ＭＳ Ｐゴシック" pitchFamily="34" charset="-128"/>
              </a:rPr>
              <a:t/>
            </a:r>
            <a:br>
              <a:rPr lang="en-US" smtClean="0">
                <a:ea typeface="ＭＳ Ｐゴシック" pitchFamily="34" charset="-128"/>
              </a:rPr>
            </a:br>
            <a:endParaRPr lang="en-US" smtClean="0">
              <a:ea typeface="ＭＳ Ｐゴシック" pitchFamily="34" charset="-128"/>
            </a:endParaRPr>
          </a:p>
        </p:txBody>
      </p:sp>
      <p:graphicFrame>
        <p:nvGraphicFramePr>
          <p:cNvPr id="3" name="Table 2"/>
          <p:cNvGraphicFramePr>
            <a:graphicFrameLocks noGrp="1"/>
          </p:cNvGraphicFramePr>
          <p:nvPr/>
        </p:nvGraphicFramePr>
        <p:xfrm>
          <a:off x="1371600" y="1676400"/>
          <a:ext cx="6705600" cy="793216"/>
        </p:xfrm>
        <a:graphic>
          <a:graphicData uri="http://schemas.openxmlformats.org/drawingml/2006/table">
            <a:tbl>
              <a:tblPr/>
              <a:tblGrid>
                <a:gridCol w="1255061"/>
                <a:gridCol w="5450539"/>
              </a:tblGrid>
              <a:tr h="428451">
                <a:tc>
                  <a:txBody>
                    <a:bodyPr/>
                    <a:lstStyle/>
                    <a:p>
                      <a:pPr marL="0" marR="0" fontAlgn="ctr">
                        <a:spcBef>
                          <a:spcPts val="0"/>
                        </a:spcBef>
                        <a:spcAft>
                          <a:spcPts val="0"/>
                        </a:spcAft>
                      </a:pPr>
                      <a:r>
                        <a:rPr lang="en-US" sz="1200" b="1" dirty="0">
                          <a:solidFill>
                            <a:srgbClr val="000000"/>
                          </a:solidFill>
                          <a:latin typeface="Times New Roman"/>
                          <a:ea typeface="Times New Roman"/>
                          <a:cs typeface="Times New Roman"/>
                        </a:rPr>
                        <a:t>Content Standards </a:t>
                      </a:r>
                      <a:r>
                        <a:rPr lang="en-US" sz="1200" dirty="0">
                          <a:solidFill>
                            <a:srgbClr val="000000"/>
                          </a:solidFill>
                          <a:latin typeface="Times New Roman"/>
                          <a:ea typeface="Times New Roman"/>
                          <a:cs typeface="Times New Roman"/>
                        </a:rPr>
                        <a:t>to be taught and assessed</a:t>
                      </a:r>
                      <a:r>
                        <a:rPr lang="en-US" sz="1200" b="1" dirty="0">
                          <a:solidFill>
                            <a:srgbClr val="000000"/>
                          </a:solidFill>
                          <a:latin typeface="Times New Roman"/>
                          <a:ea typeface="Times New Roman"/>
                          <a:cs typeface="Times New Roman"/>
                        </a:rPr>
                        <a:t>:</a:t>
                      </a:r>
                      <a:endParaRPr lang="en-US" sz="1200" dirty="0">
                        <a:latin typeface="Times New Roman"/>
                        <a:ea typeface="Times New Roman"/>
                        <a:cs typeface="Times New Roman"/>
                      </a:endParaRPr>
                    </a:p>
                  </a:txBody>
                  <a:tcPr marL="30848" marR="30848" marT="30848" marB="3084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endParaRPr lang="en-US" sz="1200" dirty="0">
                        <a:latin typeface="ChaparralPro-Regular"/>
                        <a:ea typeface="Times New Roman"/>
                        <a:cs typeface="Times New Roman"/>
                      </a:endParaRPr>
                    </a:p>
                  </a:txBody>
                  <a:tcPr marL="30848" marR="30848" marT="30848" marB="30848">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5" name="Table 4"/>
          <p:cNvGraphicFramePr>
            <a:graphicFrameLocks noGrp="1"/>
          </p:cNvGraphicFramePr>
          <p:nvPr/>
        </p:nvGraphicFramePr>
        <p:xfrm>
          <a:off x="1371600" y="2743201"/>
          <a:ext cx="6705600" cy="3124200"/>
        </p:xfrm>
        <a:graphic>
          <a:graphicData uri="http://schemas.openxmlformats.org/drawingml/2006/table">
            <a:tbl>
              <a:tblPr/>
              <a:tblGrid>
                <a:gridCol w="1174032"/>
                <a:gridCol w="5531568"/>
              </a:tblGrid>
              <a:tr h="3124200">
                <a:tc>
                  <a:txBody>
                    <a:bodyPr/>
                    <a:lstStyle/>
                    <a:p>
                      <a:pPr marL="0" marR="0" fontAlgn="ctr">
                        <a:spcBef>
                          <a:spcPts val="0"/>
                        </a:spcBef>
                        <a:spcAft>
                          <a:spcPts val="0"/>
                        </a:spcAft>
                      </a:pPr>
                      <a:r>
                        <a:rPr lang="en-US" sz="1800" b="1">
                          <a:solidFill>
                            <a:srgbClr val="000000"/>
                          </a:solidFill>
                          <a:latin typeface="Times New Roman"/>
                          <a:ea typeface="Times New Roman"/>
                          <a:cs typeface="Times New Roman"/>
                        </a:rPr>
                        <a:t>Content Standards </a:t>
                      </a:r>
                      <a:r>
                        <a:rPr lang="en-US" sz="1800">
                          <a:solidFill>
                            <a:srgbClr val="000000"/>
                          </a:solidFill>
                          <a:latin typeface="Times New Roman"/>
                          <a:ea typeface="Times New Roman"/>
                          <a:cs typeface="Times New Roman"/>
                        </a:rPr>
                        <a:t>to be taught and assessed</a:t>
                      </a:r>
                      <a:r>
                        <a:rPr lang="en-US" sz="1800" b="1">
                          <a:solidFill>
                            <a:srgbClr val="000000"/>
                          </a:solidFill>
                          <a:latin typeface="Times New Roman"/>
                          <a:ea typeface="Times New Roman"/>
                          <a:cs typeface="Times New Roman"/>
                        </a:rPr>
                        <a:t>:</a:t>
                      </a:r>
                      <a:endParaRPr lang="en-US" sz="18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800" b="1" dirty="0">
                          <a:latin typeface="ChaparralPro-Regular"/>
                          <a:ea typeface="Times New Roman"/>
                          <a:cs typeface="Times New Roman"/>
                        </a:rPr>
                        <a:t>Math-</a:t>
                      </a:r>
                      <a:r>
                        <a:rPr lang="en-US" sz="1800" dirty="0">
                          <a:latin typeface="ChaparralPro-Regular"/>
                          <a:ea typeface="Times New Roman"/>
                          <a:cs typeface="Times New Roman"/>
                        </a:rPr>
                        <a:t> Geometry and Measurement, Mathematical Processes, Data Analysis, Statistics and Probability</a:t>
                      </a:r>
                      <a:endParaRPr lang="en-US" sz="1800" dirty="0">
                        <a:latin typeface="Times New Roman"/>
                        <a:ea typeface="Times New Roman"/>
                        <a:cs typeface="Times New Roman"/>
                      </a:endParaRPr>
                    </a:p>
                    <a:p>
                      <a:pPr marL="0" marR="0">
                        <a:spcBef>
                          <a:spcPts val="0"/>
                        </a:spcBef>
                        <a:spcAft>
                          <a:spcPts val="0"/>
                        </a:spcAft>
                      </a:pPr>
                      <a:r>
                        <a:rPr lang="en-US" sz="1800" b="1" dirty="0">
                          <a:latin typeface="ChaparralPro-Regular"/>
                          <a:ea typeface="Times New Roman"/>
                          <a:cs typeface="Times New Roman"/>
                        </a:rPr>
                        <a:t>ELA-</a:t>
                      </a:r>
                      <a:r>
                        <a:rPr lang="en-US" sz="1800" dirty="0">
                          <a:latin typeface="ChaparralPro-Regular"/>
                          <a:ea typeface="Times New Roman"/>
                          <a:cs typeface="Times New Roman"/>
                        </a:rPr>
                        <a:t> Language, Communication, Writing, Research, Logic, Informational Text, Media and Literature</a:t>
                      </a:r>
                      <a:endParaRPr lang="en-US" sz="1800" dirty="0">
                        <a:latin typeface="Times New Roman"/>
                        <a:ea typeface="Times New Roman"/>
                        <a:cs typeface="Times New Roman"/>
                      </a:endParaRPr>
                    </a:p>
                    <a:p>
                      <a:pPr marL="0" marR="0">
                        <a:spcBef>
                          <a:spcPts val="0"/>
                        </a:spcBef>
                        <a:spcAft>
                          <a:spcPts val="0"/>
                        </a:spcAft>
                      </a:pPr>
                      <a:r>
                        <a:rPr lang="en-US" sz="1800" b="1" dirty="0">
                          <a:latin typeface="ChaparralPro-Regular"/>
                          <a:ea typeface="Times New Roman"/>
                          <a:cs typeface="Times New Roman"/>
                        </a:rPr>
                        <a:t>Science-</a:t>
                      </a:r>
                      <a:r>
                        <a:rPr lang="en-US" sz="1800" dirty="0">
                          <a:latin typeface="ChaparralPro-Regular"/>
                          <a:ea typeface="Times New Roman"/>
                          <a:cs typeface="Times New Roman"/>
                        </a:rPr>
                        <a:t> Embedded Inquiry, Technology &amp; Engineering, The Atmosphere, Energy, Forces in Nature</a:t>
                      </a:r>
                      <a:endParaRPr lang="en-US" sz="1800" dirty="0">
                        <a:latin typeface="Times New Roman"/>
                        <a:ea typeface="Times New Roman"/>
                        <a:cs typeface="Times New Roman"/>
                      </a:endParaRPr>
                    </a:p>
                    <a:p>
                      <a:pPr marL="0" marR="0">
                        <a:spcBef>
                          <a:spcPts val="0"/>
                        </a:spcBef>
                        <a:spcAft>
                          <a:spcPts val="0"/>
                        </a:spcAft>
                      </a:pPr>
                      <a:r>
                        <a:rPr lang="en-US" sz="1800" b="1" dirty="0">
                          <a:latin typeface="ChaparralPro-Regular"/>
                          <a:ea typeface="Times New Roman"/>
                          <a:cs typeface="Times New Roman"/>
                        </a:rPr>
                        <a:t>Social Studies- </a:t>
                      </a:r>
                      <a:r>
                        <a:rPr lang="en-US" sz="1800" dirty="0">
                          <a:latin typeface="ChaparralPro-Regular"/>
                          <a:ea typeface="Times New Roman"/>
                          <a:cs typeface="Times New Roman"/>
                        </a:rPr>
                        <a:t>Culture, Economics, Geography, Governance &amp; Civics, History and Individuals, Groups &amp; Interactions</a:t>
                      </a:r>
                      <a:endParaRPr lang="en-US" sz="1800" dirty="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457200" y="381000"/>
            <a:ext cx="8305800" cy="461963"/>
          </a:xfrm>
          <a:prstGeom prst="rect">
            <a:avLst/>
          </a:prstGeom>
          <a:noFill/>
          <a:ln w="9525">
            <a:noFill/>
            <a:miter lim="800000"/>
            <a:headEnd/>
            <a:tailEnd/>
          </a:ln>
        </p:spPr>
        <p:txBody>
          <a:bodyPr>
            <a:spAutoFit/>
          </a:bodyPr>
          <a:lstStyle/>
          <a:p>
            <a:pPr marL="457200" indent="-457200" algn="ctr"/>
            <a:r>
              <a:rPr lang="en-US">
                <a:solidFill>
                  <a:srgbClr val="B6121B"/>
                </a:solidFill>
              </a:rPr>
              <a:t>Professional Skills</a:t>
            </a:r>
            <a:endParaRPr lang="en-US"/>
          </a:p>
        </p:txBody>
      </p:sp>
      <p:graphicFrame>
        <p:nvGraphicFramePr>
          <p:cNvPr id="7" name="Table 6"/>
          <p:cNvGraphicFramePr>
            <a:graphicFrameLocks noGrp="1"/>
          </p:cNvGraphicFramePr>
          <p:nvPr/>
        </p:nvGraphicFramePr>
        <p:xfrm>
          <a:off x="685800" y="990600"/>
          <a:ext cx="7924802" cy="4500048"/>
        </p:xfrm>
        <a:graphic>
          <a:graphicData uri="http://schemas.openxmlformats.org/drawingml/2006/table">
            <a:tbl>
              <a:tblPr/>
              <a:tblGrid>
                <a:gridCol w="1761268"/>
                <a:gridCol w="1761268"/>
                <a:gridCol w="161848"/>
                <a:gridCol w="161848"/>
                <a:gridCol w="192368"/>
                <a:gridCol w="3368288"/>
                <a:gridCol w="213112"/>
                <a:gridCol w="142954"/>
                <a:gridCol w="161848"/>
              </a:tblGrid>
              <a:tr h="304800">
                <a:tc gridSpan="2">
                  <a:txBody>
                    <a:bodyPr/>
                    <a:lstStyle/>
                    <a:p>
                      <a:pPr marL="0" marR="0" fontAlgn="ctr">
                        <a:spcBef>
                          <a:spcPts val="0"/>
                        </a:spcBef>
                        <a:spcAft>
                          <a:spcPts val="0"/>
                        </a:spcAft>
                      </a:pPr>
                      <a:endParaRPr lang="en-US" sz="1100" dirty="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a:txBody>
                    <a:bodyPr/>
                    <a:lstStyle/>
                    <a:p>
                      <a:pPr marL="0" marR="0" algn="ctr" fontAlgn="ctr">
                        <a:spcBef>
                          <a:spcPts val="0"/>
                        </a:spcBef>
                        <a:spcAft>
                          <a:spcPts val="0"/>
                        </a:spcAft>
                      </a:pPr>
                      <a:r>
                        <a:rPr lang="en-US" sz="900" b="1">
                          <a:solidFill>
                            <a:srgbClr val="000000"/>
                          </a:solidFill>
                          <a:latin typeface="Times New Roman"/>
                          <a:ea typeface="Times New Roman"/>
                          <a:cs typeface="Times New Roman"/>
                        </a:rPr>
                        <a:t>T</a:t>
                      </a:r>
                      <a:endParaRPr lang="en-US" sz="1100">
                        <a:latin typeface="Times New Roman"/>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900" b="1">
                          <a:solidFill>
                            <a:srgbClr val="000000"/>
                          </a:solidFill>
                          <a:latin typeface="Times New Roman"/>
                          <a:ea typeface="Times New Roman"/>
                          <a:cs typeface="Times New Roman"/>
                        </a:rPr>
                        <a:t>A</a:t>
                      </a:r>
                      <a:endParaRPr lang="en-US" sz="1100">
                        <a:latin typeface="Times New Roman"/>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900" b="1" dirty="0">
                          <a:solidFill>
                            <a:srgbClr val="000000"/>
                          </a:solidFill>
                          <a:latin typeface="Times New Roman"/>
                          <a:ea typeface="Times New Roman"/>
                          <a:cs typeface="Times New Roman"/>
                        </a:rPr>
                        <a:t>E</a:t>
                      </a:r>
                      <a:endParaRPr lang="en-US" sz="1100" dirty="0">
                        <a:latin typeface="Times New Roman"/>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100">
                          <a:solidFill>
                            <a:srgbClr val="000000"/>
                          </a:solidFill>
                          <a:latin typeface="Times New Roman"/>
                          <a:ea typeface="Times New Roman"/>
                          <a:cs typeface="Times New Roman"/>
                        </a:rPr>
                        <a:t> </a:t>
                      </a:r>
                      <a:endParaRPr lang="en-US" sz="11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ctr" fontAlgn="ctr">
                        <a:spcBef>
                          <a:spcPts val="0"/>
                        </a:spcBef>
                        <a:spcAft>
                          <a:spcPts val="0"/>
                        </a:spcAft>
                      </a:pPr>
                      <a:r>
                        <a:rPr lang="en-US" sz="900" b="1" dirty="0">
                          <a:solidFill>
                            <a:srgbClr val="000000"/>
                          </a:solidFill>
                          <a:latin typeface="Times New Roman"/>
                          <a:ea typeface="Times New Roman"/>
                          <a:cs typeface="Times New Roman"/>
                        </a:rPr>
                        <a:t>T</a:t>
                      </a:r>
                      <a:endParaRPr lang="en-US" sz="1100" dirty="0">
                        <a:latin typeface="Times New Roman"/>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900" b="1" dirty="0">
                          <a:solidFill>
                            <a:srgbClr val="000000"/>
                          </a:solidFill>
                          <a:latin typeface="Times New Roman"/>
                          <a:ea typeface="Times New Roman"/>
                          <a:cs typeface="Times New Roman"/>
                        </a:rPr>
                        <a:t>A</a:t>
                      </a:r>
                      <a:endParaRPr lang="en-US" sz="1100" dirty="0">
                        <a:latin typeface="Times New Roman"/>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900" b="1" dirty="0">
                          <a:solidFill>
                            <a:srgbClr val="000000"/>
                          </a:solidFill>
                          <a:latin typeface="Times New Roman"/>
                          <a:ea typeface="Times New Roman"/>
                          <a:cs typeface="Times New Roman"/>
                        </a:rPr>
                        <a:t>E</a:t>
                      </a:r>
                      <a:endParaRPr lang="en-US" sz="1100" dirty="0">
                        <a:latin typeface="Times New Roman"/>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98416">
                <a:tc rowSpan="3">
                  <a:txBody>
                    <a:bodyPr/>
                    <a:lstStyle/>
                    <a:p>
                      <a:pPr marL="0" marR="0" fontAlgn="ctr">
                        <a:spcBef>
                          <a:spcPts val="0"/>
                        </a:spcBef>
                        <a:spcAft>
                          <a:spcPts val="0"/>
                        </a:spcAft>
                      </a:pPr>
                      <a:r>
                        <a:rPr lang="en-US" sz="1100" b="1" dirty="0">
                          <a:solidFill>
                            <a:srgbClr val="000000"/>
                          </a:solidFill>
                          <a:latin typeface="Times New Roman"/>
                          <a:ea typeface="Times New Roman"/>
                          <a:cs typeface="Times New Roman"/>
                        </a:rPr>
                        <a:t>Professional (21st Century) Skills</a:t>
                      </a:r>
                      <a:r>
                        <a:rPr lang="en-US" sz="1100" dirty="0">
                          <a:solidFill>
                            <a:srgbClr val="000000"/>
                          </a:solidFill>
                          <a:latin typeface="Times New Roman"/>
                          <a:ea typeface="Times New Roman"/>
                          <a:cs typeface="Times New Roman"/>
                        </a:rPr>
                        <a:t> to be taught, assessed and/or encouraged</a:t>
                      </a:r>
                      <a:r>
                        <a:rPr lang="en-US" sz="1100" b="1" dirty="0">
                          <a:solidFill>
                            <a:srgbClr val="000000"/>
                          </a:solidFill>
                          <a:latin typeface="Times New Roman"/>
                          <a:ea typeface="Times New Roman"/>
                          <a:cs typeface="Times New Roman"/>
                        </a:rPr>
                        <a:t>:</a:t>
                      </a:r>
                      <a:endParaRPr lang="en-US" sz="1100" dirty="0">
                        <a:latin typeface="Times New Roman"/>
                        <a:ea typeface="Times New Roman"/>
                        <a:cs typeface="Times New Roman"/>
                      </a:endParaRPr>
                    </a:p>
                  </a:txBody>
                  <a:tcPr marL="28857" marR="28857"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lnSpc>
                          <a:spcPct val="120000"/>
                        </a:lnSpc>
                        <a:spcBef>
                          <a:spcPts val="0"/>
                        </a:spcBef>
                        <a:spcAft>
                          <a:spcPts val="0"/>
                        </a:spcAft>
                      </a:pPr>
                      <a:r>
                        <a:rPr lang="en-US" sz="1100">
                          <a:solidFill>
                            <a:srgbClr val="000000"/>
                          </a:solidFill>
                          <a:latin typeface="Times New Roman"/>
                          <a:ea typeface="Times New Roman"/>
                          <a:cs typeface="Times New Roman"/>
                        </a:rPr>
                        <a:t>Collaboration</a:t>
                      </a:r>
                      <a:endParaRPr lang="en-US" sz="11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r>
                        <a:rPr lang="en-US" sz="1100" dirty="0" smtClean="0">
                          <a:solidFill>
                            <a:srgbClr val="000000"/>
                          </a:solidFill>
                          <a:latin typeface="Algerian" pitchFamily="82" charset="0"/>
                          <a:ea typeface="Times New Roman"/>
                          <a:cs typeface="Times New Roman"/>
                        </a:rPr>
                        <a:t>X</a:t>
                      </a:r>
                      <a:endParaRPr lang="en-US" sz="1100" dirty="0">
                        <a:solidFill>
                          <a:srgbClr val="000000"/>
                        </a:solidFill>
                        <a:latin typeface="Algerian" pitchFamily="82" charset="0"/>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r>
                        <a:rPr lang="en-US" sz="1100" dirty="0" smtClean="0">
                          <a:solidFill>
                            <a:srgbClr val="000000"/>
                          </a:solidFill>
                          <a:latin typeface="Algerian" pitchFamily="82" charset="0"/>
                          <a:ea typeface="Times New Roman"/>
                          <a:cs typeface="Times New Roman"/>
                        </a:rPr>
                        <a:t>X</a:t>
                      </a:r>
                      <a:endParaRPr lang="en-US" sz="1100" dirty="0">
                        <a:solidFill>
                          <a:srgbClr val="000000"/>
                        </a:solidFill>
                        <a:latin typeface="Algerian" pitchFamily="82" charset="0"/>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r>
                        <a:rPr lang="en-US" sz="1100" dirty="0" smtClean="0">
                          <a:solidFill>
                            <a:srgbClr val="000000"/>
                          </a:solidFill>
                          <a:latin typeface="Algerian" pitchFamily="82" charset="0"/>
                          <a:ea typeface="Times New Roman"/>
                          <a:cs typeface="Times New Roman"/>
                        </a:rPr>
                        <a:t>X</a:t>
                      </a:r>
                      <a:endParaRPr lang="en-US" sz="1100" dirty="0">
                        <a:solidFill>
                          <a:srgbClr val="000000"/>
                        </a:solidFill>
                        <a:latin typeface="Algerian" pitchFamily="82" charset="0"/>
                        <a:ea typeface="Times New Roman"/>
                        <a:cs typeface="Times New Roman"/>
                      </a:endParaRPr>
                    </a:p>
                  </a:txBody>
                  <a:tcPr marL="5611" marR="5611" marT="17234" marB="17234"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lnSpc>
                          <a:spcPct val="120000"/>
                        </a:lnSpc>
                        <a:spcBef>
                          <a:spcPts val="0"/>
                        </a:spcBef>
                        <a:spcAft>
                          <a:spcPts val="0"/>
                        </a:spcAft>
                      </a:pPr>
                      <a:r>
                        <a:rPr lang="en-US" sz="1100">
                          <a:solidFill>
                            <a:srgbClr val="000000"/>
                          </a:solidFill>
                          <a:latin typeface="Times New Roman"/>
                          <a:ea typeface="Times New Roman"/>
                          <a:cs typeface="Times New Roman"/>
                        </a:rPr>
                        <a:t>Other:</a:t>
                      </a:r>
                      <a:endParaRPr lang="en-US" sz="1100">
                        <a:latin typeface="Times New Roman"/>
                        <a:ea typeface="Times New Roman"/>
                        <a:cs typeface="Times New Roman"/>
                      </a:endParaRPr>
                    </a:p>
                  </a:txBody>
                  <a:tcPr marL="5611" marR="5611" marT="17234" marB="1723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a:solidFill>
                          <a:srgbClr val="000000"/>
                        </a:solidFill>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a:solidFill>
                          <a:srgbClr val="000000"/>
                        </a:solidFill>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a:solidFill>
                          <a:srgbClr val="000000"/>
                        </a:solidFill>
                        <a:latin typeface="ChaparralPro-Regular"/>
                        <a:ea typeface="Times New Roman"/>
                        <a:cs typeface="Times New Roman"/>
                      </a:endParaRPr>
                    </a:p>
                  </a:txBody>
                  <a:tcPr marL="5611" marR="5611" marT="17234" marB="1723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98416">
                <a:tc vMerge="1">
                  <a:txBody>
                    <a:bodyPr/>
                    <a:lstStyle/>
                    <a:p>
                      <a:endParaRPr lang="en-US"/>
                    </a:p>
                  </a:txBody>
                  <a:tcPr/>
                </a:tc>
                <a:tc>
                  <a:txBody>
                    <a:bodyPr/>
                    <a:lstStyle/>
                    <a:p>
                      <a:pPr marL="0" marR="0" fontAlgn="ctr">
                        <a:lnSpc>
                          <a:spcPct val="120000"/>
                        </a:lnSpc>
                        <a:spcBef>
                          <a:spcPts val="0"/>
                        </a:spcBef>
                        <a:spcAft>
                          <a:spcPts val="0"/>
                        </a:spcAft>
                      </a:pPr>
                      <a:r>
                        <a:rPr lang="en-US" sz="1100" dirty="0">
                          <a:solidFill>
                            <a:srgbClr val="000000"/>
                          </a:solidFill>
                          <a:latin typeface="Times New Roman"/>
                          <a:ea typeface="Times New Roman"/>
                          <a:cs typeface="Times New Roman"/>
                        </a:rPr>
                        <a:t>Communication (Oral Presentation)</a:t>
                      </a:r>
                      <a:endParaRPr lang="en-US" sz="1100" dirty="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r>
                        <a:rPr lang="en-US" sz="1100" dirty="0" smtClean="0">
                          <a:solidFill>
                            <a:srgbClr val="000000"/>
                          </a:solidFill>
                          <a:latin typeface="Algerian" pitchFamily="82" charset="0"/>
                          <a:ea typeface="Times New Roman"/>
                          <a:cs typeface="Times New Roman"/>
                        </a:rPr>
                        <a:t>X</a:t>
                      </a:r>
                      <a:endParaRPr lang="en-US" sz="1100" dirty="0">
                        <a:solidFill>
                          <a:srgbClr val="000000"/>
                        </a:solidFill>
                        <a:latin typeface="Algerian" pitchFamily="82" charset="0"/>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r>
                        <a:rPr lang="en-US" sz="1100" dirty="0" smtClean="0">
                          <a:solidFill>
                            <a:srgbClr val="000000"/>
                          </a:solidFill>
                          <a:latin typeface="Algerian" pitchFamily="82" charset="0"/>
                          <a:ea typeface="Times New Roman"/>
                          <a:cs typeface="Times New Roman"/>
                        </a:rPr>
                        <a:t>X</a:t>
                      </a:r>
                      <a:endParaRPr lang="en-US" sz="1100" dirty="0">
                        <a:solidFill>
                          <a:srgbClr val="000000"/>
                        </a:solidFill>
                        <a:latin typeface="Algerian" pitchFamily="82" charset="0"/>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r>
                        <a:rPr lang="en-US" sz="1100" dirty="0" smtClean="0">
                          <a:solidFill>
                            <a:srgbClr val="000000"/>
                          </a:solidFill>
                          <a:latin typeface="Algerian" pitchFamily="82" charset="0"/>
                          <a:ea typeface="Times New Roman"/>
                          <a:cs typeface="Times New Roman"/>
                        </a:rPr>
                        <a:t>X</a:t>
                      </a:r>
                      <a:endParaRPr lang="en-US" sz="1100" dirty="0">
                        <a:solidFill>
                          <a:srgbClr val="000000"/>
                        </a:solidFill>
                        <a:latin typeface="Algerian" pitchFamily="82" charset="0"/>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a:solidFill>
                          <a:srgbClr val="000000"/>
                        </a:solidFill>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a:solidFill>
                          <a:srgbClr val="000000"/>
                        </a:solidFill>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98416">
                <a:tc vMerge="1">
                  <a:txBody>
                    <a:bodyPr/>
                    <a:lstStyle/>
                    <a:p>
                      <a:endParaRPr lang="en-US"/>
                    </a:p>
                  </a:txBody>
                  <a:tcPr/>
                </a:tc>
                <a:tc>
                  <a:txBody>
                    <a:bodyPr/>
                    <a:lstStyle/>
                    <a:p>
                      <a:pPr marL="0" marR="0" fontAlgn="ctr">
                        <a:lnSpc>
                          <a:spcPct val="120000"/>
                        </a:lnSpc>
                        <a:spcBef>
                          <a:spcPts val="0"/>
                        </a:spcBef>
                        <a:spcAft>
                          <a:spcPts val="0"/>
                        </a:spcAft>
                      </a:pPr>
                      <a:r>
                        <a:rPr lang="en-US" sz="1100">
                          <a:solidFill>
                            <a:srgbClr val="000000"/>
                          </a:solidFill>
                          <a:latin typeface="Times New Roman"/>
                          <a:ea typeface="Times New Roman"/>
                          <a:cs typeface="Times New Roman"/>
                        </a:rPr>
                        <a:t>Critical Thinking/Problem Solving</a:t>
                      </a:r>
                      <a:endParaRPr lang="en-US" sz="11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r>
                        <a:rPr lang="en-US" sz="1100" dirty="0" smtClean="0">
                          <a:solidFill>
                            <a:srgbClr val="000000"/>
                          </a:solidFill>
                          <a:latin typeface="Algerian" pitchFamily="82" charset="0"/>
                          <a:ea typeface="Times New Roman"/>
                          <a:cs typeface="Times New Roman"/>
                        </a:rPr>
                        <a:t>X</a:t>
                      </a:r>
                      <a:endParaRPr lang="en-US" sz="1100" dirty="0">
                        <a:solidFill>
                          <a:srgbClr val="000000"/>
                        </a:solidFill>
                        <a:latin typeface="Algerian" pitchFamily="82" charset="0"/>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r>
                        <a:rPr lang="en-US" sz="1100" dirty="0" smtClean="0">
                          <a:solidFill>
                            <a:srgbClr val="000000"/>
                          </a:solidFill>
                          <a:latin typeface="Algerian" pitchFamily="82" charset="0"/>
                          <a:ea typeface="Times New Roman"/>
                          <a:cs typeface="Times New Roman"/>
                        </a:rPr>
                        <a:t>X</a:t>
                      </a:r>
                      <a:endParaRPr lang="en-US" sz="1100" dirty="0">
                        <a:solidFill>
                          <a:srgbClr val="000000"/>
                        </a:solidFill>
                        <a:latin typeface="Algerian" pitchFamily="82" charset="0"/>
                        <a:ea typeface="Times New Roman"/>
                        <a:cs typeface="Times New Roman"/>
                      </a:endParaRPr>
                    </a:p>
                  </a:txBody>
                  <a:tcPr marL="5611" marR="5611" marT="5611" marB="5611"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endParaRPr lang="en-US" sz="1100" dirty="0" smtClean="0">
                        <a:solidFill>
                          <a:srgbClr val="000000"/>
                        </a:solidFill>
                        <a:latin typeface="Algerian" pitchFamily="82" charset="0"/>
                        <a:ea typeface="Times New Roman"/>
                        <a:cs typeface="Times New Roman"/>
                      </a:endParaRPr>
                    </a:p>
                    <a:p>
                      <a:pPr marL="0" marR="0" algn="ctr" fontAlgn="ctr">
                        <a:lnSpc>
                          <a:spcPct val="120000"/>
                        </a:lnSpc>
                        <a:spcBef>
                          <a:spcPts val="200"/>
                        </a:spcBef>
                        <a:spcAft>
                          <a:spcPts val="0"/>
                        </a:spcAft>
                      </a:pPr>
                      <a:r>
                        <a:rPr lang="en-US" sz="1100" dirty="0" smtClean="0">
                          <a:solidFill>
                            <a:srgbClr val="000000"/>
                          </a:solidFill>
                          <a:latin typeface="Algerian" pitchFamily="82" charset="0"/>
                          <a:ea typeface="Times New Roman"/>
                          <a:cs typeface="Times New Roman"/>
                        </a:rPr>
                        <a:t>X</a:t>
                      </a:r>
                      <a:endParaRPr lang="en-US" sz="1100" dirty="0">
                        <a:solidFill>
                          <a:srgbClr val="000000"/>
                        </a:solidFill>
                        <a:latin typeface="Algerian" pitchFamily="82" charset="0"/>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a:solidFill>
                          <a:srgbClr val="000000"/>
                        </a:solidFill>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a:solidFill>
                          <a:srgbClr val="000000"/>
                        </a:solidFill>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lnSpc>
                          <a:spcPct val="120000"/>
                        </a:lnSpc>
                        <a:spcBef>
                          <a:spcPts val="200"/>
                        </a:spcBef>
                        <a:spcAft>
                          <a:spcPts val="0"/>
                        </a:spcAft>
                      </a:pPr>
                      <a:endParaRPr lang="en-US" sz="1100" dirty="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685800" y="228600"/>
            <a:ext cx="7772400" cy="768350"/>
          </a:xfrm>
        </p:spPr>
        <p:txBody>
          <a:bodyPr>
            <a:spAutoFit/>
          </a:bodyPr>
          <a:lstStyle/>
          <a:p>
            <a:pPr marL="457200" indent="-457200"/>
            <a:r>
              <a:rPr lang="en-US" dirty="0" smtClean="0">
                <a:solidFill>
                  <a:srgbClr val="B6121B"/>
                </a:solidFill>
                <a:ea typeface="ＭＳ Ｐゴシック" pitchFamily="34" charset="-128"/>
              </a:rPr>
              <a:t>Major Products &amp; Performances</a:t>
            </a:r>
            <a:endParaRPr lang="en-US" dirty="0" smtClean="0">
              <a:ea typeface="ＭＳ Ｐゴシック" pitchFamily="34" charset="-128"/>
            </a:endParaRPr>
          </a:p>
        </p:txBody>
      </p:sp>
      <p:graphicFrame>
        <p:nvGraphicFramePr>
          <p:cNvPr id="6" name="Table 5"/>
          <p:cNvGraphicFramePr>
            <a:graphicFrameLocks noGrp="1"/>
          </p:cNvGraphicFramePr>
          <p:nvPr/>
        </p:nvGraphicFramePr>
        <p:xfrm>
          <a:off x="685798" y="990601"/>
          <a:ext cx="8001001" cy="1658639"/>
        </p:xfrm>
        <a:graphic>
          <a:graphicData uri="http://schemas.openxmlformats.org/drawingml/2006/table">
            <a:tbl>
              <a:tblPr/>
              <a:tblGrid>
                <a:gridCol w="709546"/>
                <a:gridCol w="3049570"/>
                <a:gridCol w="3049570"/>
                <a:gridCol w="173148"/>
                <a:gridCol w="485768"/>
                <a:gridCol w="533399"/>
              </a:tblGrid>
              <a:tr h="69640">
                <a:tc gridSpan="6">
                  <a:txBody>
                    <a:bodyPr/>
                    <a:lstStyle/>
                    <a:p>
                      <a:pPr marL="0" marR="0">
                        <a:spcBef>
                          <a:spcPts val="0"/>
                        </a:spcBef>
                        <a:spcAft>
                          <a:spcPts val="0"/>
                        </a:spcAft>
                      </a:pPr>
                      <a:endParaRPr lang="en-US" sz="500">
                        <a:latin typeface="ChaparralPro-Regular"/>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71134">
                <a:tc rowSpan="7">
                  <a:txBody>
                    <a:bodyPr/>
                    <a:lstStyle/>
                    <a:p>
                      <a:pPr marL="0" marR="0" fontAlgn="ctr">
                        <a:spcBef>
                          <a:spcPts val="0"/>
                        </a:spcBef>
                        <a:spcAft>
                          <a:spcPts val="0"/>
                        </a:spcAft>
                      </a:pPr>
                      <a:r>
                        <a:rPr lang="en-US" sz="600" b="1">
                          <a:solidFill>
                            <a:srgbClr val="000000"/>
                          </a:solidFill>
                          <a:latin typeface="Times New Roman"/>
                          <a:ea typeface="Times New Roman"/>
                          <a:cs typeface="Times New Roman"/>
                        </a:rPr>
                        <a:t>Major Products &amp; Performances</a:t>
                      </a:r>
                      <a:endParaRPr lang="en-US" sz="600">
                        <a:latin typeface="Times New Roman"/>
                        <a:ea typeface="Times New Roman"/>
                        <a:cs typeface="Times New Roman"/>
                      </a:endParaRPr>
                    </a:p>
                  </a:txBody>
                  <a:tcPr marL="28699" marR="28699" marT="28699"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4">
                  <a:txBody>
                    <a:bodyPr/>
                    <a:lstStyle/>
                    <a:p>
                      <a:pPr marL="0" marR="0" fontAlgn="ctr">
                        <a:lnSpc>
                          <a:spcPct val="120000"/>
                        </a:lnSpc>
                        <a:spcBef>
                          <a:spcPts val="0"/>
                        </a:spcBef>
                        <a:spcAft>
                          <a:spcPts val="0"/>
                        </a:spcAft>
                      </a:pPr>
                      <a:r>
                        <a:rPr lang="en-US" sz="600">
                          <a:solidFill>
                            <a:srgbClr val="000000"/>
                          </a:solidFill>
                          <a:latin typeface="Times New Roman"/>
                          <a:ea typeface="Times New Roman"/>
                          <a:cs typeface="Times New Roman"/>
                        </a:rPr>
                        <a:t>Group:</a:t>
                      </a:r>
                      <a:endParaRPr lang="en-US" sz="600">
                        <a:latin typeface="Times New Roman"/>
                        <a:ea typeface="Times New Roman"/>
                        <a:cs typeface="Times New Roman"/>
                      </a:endParaRPr>
                    </a:p>
                  </a:txBody>
                  <a:tcPr marL="28699" marR="28699" marT="28699"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4">
                  <a:txBody>
                    <a:bodyPr/>
                    <a:lstStyle/>
                    <a:p>
                      <a:pPr marL="0" marR="0" fontAlgn="ctr">
                        <a:lnSpc>
                          <a:spcPct val="120000"/>
                        </a:lnSpc>
                        <a:spcBef>
                          <a:spcPts val="0"/>
                        </a:spcBef>
                        <a:spcAft>
                          <a:spcPts val="0"/>
                        </a:spcAft>
                      </a:pPr>
                      <a:endParaRPr lang="en-US" sz="600">
                        <a:solidFill>
                          <a:srgbClr val="000000"/>
                        </a:solidFill>
                        <a:latin typeface="ChaparralPro-Regular"/>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60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fontAlgn="ctr">
                        <a:spcBef>
                          <a:spcPts val="0"/>
                        </a:spcBef>
                        <a:spcAft>
                          <a:spcPts val="0"/>
                        </a:spcAft>
                      </a:pPr>
                      <a:r>
                        <a:rPr lang="en-US" sz="600" b="1">
                          <a:solidFill>
                            <a:srgbClr val="000000"/>
                          </a:solidFill>
                          <a:latin typeface="Times New Roman"/>
                          <a:ea typeface="Times New Roman"/>
                          <a:cs typeface="Times New Roman"/>
                        </a:rPr>
                        <a:t>Presentation Audience</a:t>
                      </a:r>
                      <a:endParaRPr lang="en-US" sz="600">
                        <a:latin typeface="Times New Roman"/>
                        <a:ea typeface="Times New Roman"/>
                        <a:cs typeface="Times New Roman"/>
                      </a:endParaRPr>
                    </a:p>
                    <a:p>
                      <a:pPr marL="0" marR="0" fontAlgn="ctr">
                        <a:spcBef>
                          <a:spcPts val="0"/>
                        </a:spcBef>
                        <a:spcAft>
                          <a:spcPts val="0"/>
                        </a:spcAft>
                      </a:pPr>
                      <a:r>
                        <a:rPr lang="en-US" sz="600">
                          <a:solidFill>
                            <a:srgbClr val="000000"/>
                          </a:solidFill>
                          <a:latin typeface="Times New Roman"/>
                          <a:ea typeface="Times New Roman"/>
                          <a:cs typeface="Times New Roman"/>
                        </a:rPr>
                        <a:t> </a:t>
                      </a:r>
                      <a:r>
                        <a:rPr lang="en-US" sz="600" b="1">
                          <a:solidFill>
                            <a:srgbClr val="000000"/>
                          </a:solidFill>
                          <a:latin typeface="Times New Roman"/>
                          <a:ea typeface="Times New Roman"/>
                          <a:cs typeface="Times New Roman"/>
                        </a:rPr>
                        <a:t>Presentation Audience:</a:t>
                      </a:r>
                      <a:endParaRPr lang="en-US" sz="600">
                        <a:latin typeface="Times New Roman"/>
                        <a:ea typeface="Times New Roman"/>
                        <a:cs typeface="Times New Roman"/>
                      </a:endParaRPr>
                    </a:p>
                    <a:p>
                      <a:pPr marL="0" marR="0" fontAlgn="ctr">
                        <a:spcBef>
                          <a:spcPts val="0"/>
                        </a:spcBef>
                        <a:spcAft>
                          <a:spcPts val="0"/>
                        </a:spcAft>
                      </a:pPr>
                      <a:r>
                        <a:rPr lang="en-US" sz="600">
                          <a:solidFill>
                            <a:srgbClr val="000000"/>
                          </a:solidFill>
                          <a:latin typeface="Times New Roman"/>
                          <a:ea typeface="Times New Roman"/>
                          <a:cs typeface="Times New Roman"/>
                        </a:rPr>
                        <a:t> </a:t>
                      </a:r>
                      <a:endParaRPr lang="en-US" sz="600">
                        <a:latin typeface="Times New Roman"/>
                        <a:ea typeface="Times New Roman"/>
                        <a:cs typeface="Times New Roman"/>
                      </a:endParaRPr>
                    </a:p>
                    <a:p>
                      <a:pPr marL="0" marR="0" fontAlgn="ctr">
                        <a:spcBef>
                          <a:spcPts val="0"/>
                        </a:spcBef>
                        <a:spcAft>
                          <a:spcPts val="0"/>
                        </a:spcAft>
                      </a:pPr>
                      <a:r>
                        <a:rPr lang="en-US" sz="600">
                          <a:solidFill>
                            <a:srgbClr val="000000"/>
                          </a:solidFill>
                          <a:latin typeface="Times New Roman"/>
                          <a:ea typeface="Times New Roman"/>
                          <a:cs typeface="Times New Roman"/>
                        </a:rPr>
                        <a:t>    Class</a:t>
                      </a:r>
                      <a:endParaRPr lang="en-US" sz="600">
                        <a:latin typeface="Times New Roman"/>
                        <a:ea typeface="Times New Roman"/>
                        <a:cs typeface="Times New Roman"/>
                      </a:endParaRPr>
                    </a:p>
                    <a:p>
                      <a:pPr marL="0" marR="0" fontAlgn="ctr">
                        <a:spcBef>
                          <a:spcPts val="0"/>
                        </a:spcBef>
                        <a:spcAft>
                          <a:spcPts val="0"/>
                        </a:spcAft>
                      </a:pPr>
                      <a:r>
                        <a:rPr lang="en-US" sz="600">
                          <a:solidFill>
                            <a:srgbClr val="000000"/>
                          </a:solidFill>
                          <a:latin typeface="Times New Roman"/>
                          <a:ea typeface="Times New Roman"/>
                          <a:cs typeface="Times New Roman"/>
                        </a:rPr>
                        <a:t>  School </a:t>
                      </a:r>
                      <a:endParaRPr lang="en-US" sz="600">
                        <a:latin typeface="Times New Roman"/>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10044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600">
                        <a:solidFill>
                          <a:srgbClr val="000000"/>
                        </a:solidFill>
                        <a:latin typeface="Times New Roman"/>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600">
                        <a:solidFill>
                          <a:srgbClr val="000000"/>
                        </a:solidFill>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600">
                          <a:solidFill>
                            <a:srgbClr val="000000"/>
                          </a:solidFill>
                          <a:latin typeface="Times New Roman"/>
                          <a:ea typeface="Times New Roman"/>
                          <a:cs typeface="Times New Roman"/>
                        </a:rPr>
                        <a:t>Class</a:t>
                      </a:r>
                      <a:endParaRPr lang="en-US" sz="600">
                        <a:latin typeface="Times New Roman"/>
                        <a:ea typeface="Times New Roman"/>
                        <a:cs typeface="Times New Roman"/>
                      </a:endParaRPr>
                    </a:p>
                  </a:txBody>
                  <a:tcPr marL="28699" marR="28699" marT="2790"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4328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600">
                        <a:solidFill>
                          <a:srgbClr val="000000"/>
                        </a:solidFill>
                        <a:latin typeface="Times New Roman"/>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600">
                        <a:solidFill>
                          <a:srgbClr val="000000"/>
                        </a:solidFill>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600">
                          <a:solidFill>
                            <a:srgbClr val="000000"/>
                          </a:solidFill>
                          <a:latin typeface="Times New Roman"/>
                          <a:ea typeface="Times New Roman"/>
                          <a:cs typeface="Times New Roman"/>
                        </a:rPr>
                        <a:t>School</a:t>
                      </a:r>
                      <a:endParaRPr lang="en-US" sz="600">
                        <a:latin typeface="Times New Roman"/>
                        <a:ea typeface="Times New Roman"/>
                        <a:cs typeface="Times New Roman"/>
                      </a:endParaRPr>
                    </a:p>
                  </a:txBody>
                  <a:tcPr marL="28699" marR="28699" marT="2790"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897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600">
                        <a:solidFill>
                          <a:srgbClr val="000000"/>
                        </a:solidFill>
                        <a:latin typeface="Times New Roman"/>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600">
                        <a:solidFill>
                          <a:srgbClr val="000000"/>
                        </a:solidFill>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600">
                          <a:solidFill>
                            <a:srgbClr val="000000"/>
                          </a:solidFill>
                          <a:latin typeface="Times New Roman"/>
                          <a:ea typeface="Times New Roman"/>
                          <a:cs typeface="Times New Roman"/>
                        </a:rPr>
                        <a:t>Community</a:t>
                      </a:r>
                      <a:endParaRPr lang="en-US" sz="600">
                        <a:latin typeface="Times New Roman"/>
                        <a:ea typeface="Times New Roman"/>
                        <a:cs typeface="Times New Roman"/>
                      </a:endParaRPr>
                    </a:p>
                  </a:txBody>
                  <a:tcPr marL="28699" marR="28699" marT="2790"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46349">
                <a:tc vMerge="1">
                  <a:txBody>
                    <a:bodyPr/>
                    <a:lstStyle/>
                    <a:p>
                      <a:endParaRPr lang="en-US"/>
                    </a:p>
                  </a:txBody>
                  <a:tcPr/>
                </a:tc>
                <a:tc rowSpan="3">
                  <a:txBody>
                    <a:bodyPr/>
                    <a:lstStyle/>
                    <a:p>
                      <a:pPr marL="0" marR="0" fontAlgn="ctr">
                        <a:lnSpc>
                          <a:spcPct val="120000"/>
                        </a:lnSpc>
                        <a:spcBef>
                          <a:spcPts val="0"/>
                        </a:spcBef>
                        <a:spcAft>
                          <a:spcPts val="0"/>
                        </a:spcAft>
                      </a:pPr>
                      <a:r>
                        <a:rPr lang="en-US" sz="600">
                          <a:solidFill>
                            <a:srgbClr val="000000"/>
                          </a:solidFill>
                          <a:latin typeface="Times New Roman"/>
                          <a:ea typeface="Times New Roman"/>
                          <a:cs typeface="Times New Roman"/>
                        </a:rPr>
                        <a:t>Individual:</a:t>
                      </a:r>
                      <a:endParaRPr lang="en-US" sz="60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marL="0" marR="0">
                        <a:spcBef>
                          <a:spcPts val="0"/>
                        </a:spcBef>
                        <a:spcAft>
                          <a:spcPts val="0"/>
                        </a:spcAft>
                      </a:pPr>
                      <a:endParaRPr lang="en-US" sz="600">
                        <a:latin typeface="ChaparralPro-Regular"/>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endParaRPr lang="en-US" sz="600">
                        <a:latin typeface="ChaparralPro-Regular"/>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600">
                        <a:solidFill>
                          <a:srgbClr val="000000"/>
                        </a:solidFill>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600">
                          <a:solidFill>
                            <a:srgbClr val="000000"/>
                          </a:solidFill>
                          <a:latin typeface="Times New Roman"/>
                          <a:ea typeface="Times New Roman"/>
                          <a:cs typeface="Times New Roman"/>
                        </a:rPr>
                        <a:t>Experts</a:t>
                      </a:r>
                      <a:endParaRPr lang="en-US" sz="600">
                        <a:latin typeface="Times New Roman"/>
                        <a:ea typeface="Times New Roman"/>
                        <a:cs typeface="Times New Roman"/>
                      </a:endParaRPr>
                    </a:p>
                  </a:txBody>
                  <a:tcPr marL="45839" marR="45839" marT="34280" marB="342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60659">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endParaRPr lang="en-US" sz="600">
                        <a:latin typeface="ChaparralPro-Regular"/>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endParaRPr lang="en-US" sz="600">
                        <a:solidFill>
                          <a:srgbClr val="000000"/>
                        </a:solidFill>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600">
                          <a:solidFill>
                            <a:srgbClr val="000000"/>
                          </a:solidFill>
                          <a:latin typeface="Times New Roman"/>
                          <a:ea typeface="Times New Roman"/>
                          <a:cs typeface="Times New Roman"/>
                        </a:rPr>
                        <a:t>Web</a:t>
                      </a:r>
                      <a:endParaRPr lang="en-US" sz="600">
                        <a:latin typeface="Times New Roman"/>
                        <a:ea typeface="Times New Roman"/>
                        <a:cs typeface="Times New Roman"/>
                      </a:endParaRPr>
                    </a:p>
                  </a:txBody>
                  <a:tcPr marL="45839" marR="45839" marT="34280" marB="342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0350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endParaRPr lang="en-US" sz="600">
                        <a:latin typeface="ChaparralPro-Regular"/>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endParaRPr lang="en-US" sz="600">
                        <a:solidFill>
                          <a:srgbClr val="000000"/>
                        </a:solidFill>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600" dirty="0">
                          <a:solidFill>
                            <a:srgbClr val="000000"/>
                          </a:solidFill>
                          <a:latin typeface="Times New Roman"/>
                          <a:ea typeface="Times New Roman"/>
                          <a:cs typeface="Times New Roman"/>
                        </a:rPr>
                        <a:t>Other:</a:t>
                      </a:r>
                      <a:endParaRPr lang="en-US" sz="600" dirty="0">
                        <a:latin typeface="Times New Roman"/>
                        <a:ea typeface="Times New Roman"/>
                        <a:cs typeface="Times New Roman"/>
                      </a:endParaRPr>
                    </a:p>
                  </a:txBody>
                  <a:tcPr marL="45839" marR="45839" marT="34280" marB="342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8" name="Table 7"/>
          <p:cNvGraphicFramePr>
            <a:graphicFrameLocks noGrp="1"/>
          </p:cNvGraphicFramePr>
          <p:nvPr/>
        </p:nvGraphicFramePr>
        <p:xfrm>
          <a:off x="457198" y="2942903"/>
          <a:ext cx="8382001" cy="2764243"/>
        </p:xfrm>
        <a:graphic>
          <a:graphicData uri="http://schemas.openxmlformats.org/drawingml/2006/table">
            <a:tbl>
              <a:tblPr/>
              <a:tblGrid>
                <a:gridCol w="1066802"/>
                <a:gridCol w="685800"/>
                <a:gridCol w="5380307"/>
                <a:gridCol w="181393"/>
                <a:gridCol w="197870"/>
                <a:gridCol w="869829"/>
              </a:tblGrid>
              <a:tr h="77308">
                <a:tc gridSpan="6">
                  <a:txBody>
                    <a:bodyPr/>
                    <a:lstStyle/>
                    <a:p>
                      <a:pPr marL="0" marR="0">
                        <a:spcBef>
                          <a:spcPts val="0"/>
                        </a:spcBef>
                        <a:spcAft>
                          <a:spcPts val="0"/>
                        </a:spcAft>
                      </a:pPr>
                      <a:endParaRPr lang="en-US" sz="500" dirty="0">
                        <a:latin typeface="ChaparralPro-Regular"/>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654758">
                <a:tc rowSpan="7">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Major Products &amp; Performances</a:t>
                      </a:r>
                      <a:endParaRPr lang="en-US" sz="1200">
                        <a:latin typeface="Times New Roman"/>
                        <a:ea typeface="Times New Roman"/>
                        <a:cs typeface="Times New Roman"/>
                      </a:endParaRPr>
                    </a:p>
                  </a:txBody>
                  <a:tcPr marL="28699" marR="28699" marT="28699"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4">
                  <a:txBody>
                    <a:bodyPr/>
                    <a:lstStyle/>
                    <a:p>
                      <a:pPr marL="0" marR="0" fontAlgn="ctr">
                        <a:lnSpc>
                          <a:spcPct val="120000"/>
                        </a:lnSpc>
                        <a:spcBef>
                          <a:spcPts val="0"/>
                        </a:spcBef>
                        <a:spcAft>
                          <a:spcPts val="0"/>
                        </a:spcAft>
                      </a:pPr>
                      <a:r>
                        <a:rPr lang="en-US" sz="1200" dirty="0">
                          <a:solidFill>
                            <a:srgbClr val="000000"/>
                          </a:solidFill>
                          <a:latin typeface="Times New Roman"/>
                          <a:ea typeface="Times New Roman"/>
                          <a:cs typeface="Times New Roman"/>
                        </a:rPr>
                        <a:t>Group:</a:t>
                      </a:r>
                      <a:endParaRPr lang="en-US" sz="1200" dirty="0">
                        <a:latin typeface="Times New Roman"/>
                        <a:ea typeface="Times New Roman"/>
                        <a:cs typeface="Times New Roman"/>
                      </a:endParaRPr>
                    </a:p>
                  </a:txBody>
                  <a:tcPr marL="28699" marR="28699" marT="28699"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4">
                  <a:txBody>
                    <a:bodyPr/>
                    <a:lstStyle/>
                    <a:p>
                      <a:pPr marL="0" marR="0" fontAlgn="ctr">
                        <a:lnSpc>
                          <a:spcPct val="120000"/>
                        </a:lnSpc>
                        <a:spcBef>
                          <a:spcPts val="0"/>
                        </a:spcBef>
                        <a:spcAft>
                          <a:spcPts val="0"/>
                        </a:spcAft>
                      </a:pPr>
                      <a:r>
                        <a:rPr lang="en-US" sz="1200" dirty="0">
                          <a:solidFill>
                            <a:srgbClr val="000000"/>
                          </a:solidFill>
                          <a:latin typeface="ChaparralPro-Regular"/>
                          <a:ea typeface="Times New Roman"/>
                          <a:cs typeface="Times New Roman"/>
                        </a:rPr>
                        <a:t>- Present designed system to Metro Planning Commission.</a:t>
                      </a:r>
                      <a:endParaRPr lang="en-US" sz="1200" dirty="0">
                        <a:latin typeface="Times New Roman"/>
                        <a:ea typeface="Times New Roman"/>
                        <a:cs typeface="Times New Roman"/>
                      </a:endParaRPr>
                    </a:p>
                    <a:p>
                      <a:pPr marL="0" marR="0" fontAlgn="ctr">
                        <a:lnSpc>
                          <a:spcPct val="120000"/>
                        </a:lnSpc>
                        <a:spcBef>
                          <a:spcPts val="0"/>
                        </a:spcBef>
                        <a:spcAft>
                          <a:spcPts val="0"/>
                        </a:spcAft>
                      </a:pPr>
                      <a:r>
                        <a:rPr lang="en-US" sz="1200" dirty="0">
                          <a:solidFill>
                            <a:srgbClr val="000000"/>
                          </a:solidFill>
                          <a:latin typeface="ChaparralPro-Regular"/>
                          <a:ea typeface="Times New Roman"/>
                          <a:cs typeface="Times New Roman"/>
                        </a:rPr>
                        <a:t>- Debate whether or not the government has the right to remove someone from their home.</a:t>
                      </a:r>
                      <a:endParaRPr lang="en-US" sz="1200" dirty="0">
                        <a:latin typeface="Times New Roman"/>
                        <a:ea typeface="Times New Roman"/>
                        <a:cs typeface="Times New Roman"/>
                      </a:endParaRPr>
                    </a:p>
                    <a:p>
                      <a:pPr marL="0" marR="0" fontAlgn="ctr">
                        <a:lnSpc>
                          <a:spcPct val="120000"/>
                        </a:lnSpc>
                        <a:spcBef>
                          <a:spcPts val="0"/>
                        </a:spcBef>
                        <a:spcAft>
                          <a:spcPts val="0"/>
                        </a:spcAft>
                      </a:pPr>
                      <a:r>
                        <a:rPr lang="en-US" sz="1200" dirty="0">
                          <a:solidFill>
                            <a:srgbClr val="000000"/>
                          </a:solidFill>
                          <a:latin typeface="ChaparralPro-Regular"/>
                          <a:ea typeface="Times New Roman"/>
                          <a:cs typeface="Times New Roman"/>
                        </a:rPr>
                        <a:t>- Create a brochure detailing what criteria must be met for a house to be condemned.</a:t>
                      </a:r>
                      <a:endParaRPr lang="en-US" sz="1200" dirty="0">
                        <a:latin typeface="Times New Roman"/>
                        <a:ea typeface="Times New Roman"/>
                        <a:cs typeface="Times New Roman"/>
                      </a:endParaRPr>
                    </a:p>
                    <a:p>
                      <a:pPr marL="0" marR="0" fontAlgn="ctr">
                        <a:lnSpc>
                          <a:spcPct val="120000"/>
                        </a:lnSpc>
                        <a:spcBef>
                          <a:spcPts val="0"/>
                        </a:spcBef>
                        <a:spcAft>
                          <a:spcPts val="0"/>
                        </a:spcAft>
                      </a:pPr>
                      <a:r>
                        <a:rPr lang="en-US" sz="1200" dirty="0">
                          <a:solidFill>
                            <a:srgbClr val="000000"/>
                          </a:solidFill>
                          <a:latin typeface="ChaparralPro-Regular"/>
                          <a:ea typeface="Times New Roman"/>
                          <a:cs typeface="Times New Roman"/>
                        </a:rPr>
                        <a:t>- 3D and 2D modeling using Blender, Sketch-Up, 3-D Via or Scratch.</a:t>
                      </a:r>
                      <a:endParaRPr lang="en-US" sz="1200" dirty="0">
                        <a:latin typeface="Times New Roman"/>
                        <a:ea typeface="Times New Roman"/>
                        <a:cs typeface="Times New Roman"/>
                      </a:endParaRPr>
                    </a:p>
                    <a:p>
                      <a:pPr marL="0" marR="0" fontAlgn="ctr">
                        <a:lnSpc>
                          <a:spcPct val="120000"/>
                        </a:lnSpc>
                        <a:spcBef>
                          <a:spcPts val="0"/>
                        </a:spcBef>
                        <a:spcAft>
                          <a:spcPts val="0"/>
                        </a:spcAft>
                      </a:pPr>
                      <a:r>
                        <a:rPr lang="en-US" sz="1200" dirty="0">
                          <a:solidFill>
                            <a:srgbClr val="000000"/>
                          </a:solidFill>
                          <a:latin typeface="ChaparralPro-Regular"/>
                          <a:ea typeface="Times New Roman"/>
                          <a:cs typeface="Times New Roman"/>
                        </a:rPr>
                        <a:t>- Design an experiment to measure the effect of flow on erosion.</a:t>
                      </a:r>
                      <a:endParaRPr lang="en-US" sz="1200" dirty="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120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fontAlgn="ctr">
                        <a:spcBef>
                          <a:spcPts val="0"/>
                        </a:spcBef>
                        <a:spcAft>
                          <a:spcPts val="0"/>
                        </a:spcAft>
                      </a:pPr>
                      <a:r>
                        <a:rPr lang="en-US" sz="1200" b="1" dirty="0">
                          <a:solidFill>
                            <a:srgbClr val="000000"/>
                          </a:solidFill>
                          <a:latin typeface="Times New Roman"/>
                          <a:ea typeface="Times New Roman"/>
                          <a:cs typeface="Times New Roman"/>
                        </a:rPr>
                        <a:t></a:t>
                      </a:r>
                      <a:r>
                        <a:rPr lang="en-US" sz="1200" b="1">
                          <a:solidFill>
                            <a:srgbClr val="000000"/>
                          </a:solidFill>
                          <a:latin typeface="Times New Roman"/>
                          <a:ea typeface="Times New Roman"/>
                          <a:cs typeface="Times New Roman"/>
                        </a:rPr>
                        <a:t>Presentation </a:t>
                      </a:r>
                      <a:r>
                        <a:rPr lang="en-US" sz="1200" b="1" smtClean="0">
                          <a:solidFill>
                            <a:srgbClr val="000000"/>
                          </a:solidFill>
                          <a:latin typeface="Times New Roman"/>
                          <a:ea typeface="Times New Roman"/>
                          <a:cs typeface="Times New Roman"/>
                        </a:rPr>
                        <a:t>Audience</a:t>
                      </a:r>
                      <a:endParaRPr lang="en-US" sz="1200" dirty="0">
                        <a:latin typeface="Times New Roman"/>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30596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1200">
                        <a:solidFill>
                          <a:srgbClr val="000000"/>
                        </a:solidFill>
                        <a:latin typeface="Times New Roman"/>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200" dirty="0">
                          <a:solidFill>
                            <a:srgbClr val="000000"/>
                          </a:solidFill>
                          <a:latin typeface="Times New Roman"/>
                          <a:ea typeface="Times New Roman"/>
                          <a:cs typeface="Times New Roman"/>
                        </a:rPr>
                        <a:t>X</a:t>
                      </a:r>
                      <a:endParaRPr lang="en-US" sz="1200" dirty="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200" dirty="0">
                          <a:solidFill>
                            <a:srgbClr val="000000"/>
                          </a:solidFill>
                          <a:latin typeface="Times New Roman"/>
                          <a:ea typeface="Times New Roman"/>
                          <a:cs typeface="Times New Roman"/>
                        </a:rPr>
                        <a:t>Class</a:t>
                      </a:r>
                      <a:endParaRPr lang="en-US" sz="1200" dirty="0">
                        <a:latin typeface="Times New Roman"/>
                        <a:ea typeface="Times New Roman"/>
                        <a:cs typeface="Times New Roman"/>
                      </a:endParaRPr>
                    </a:p>
                  </a:txBody>
                  <a:tcPr marL="28699" marR="28699" marT="2790"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6298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1200">
                        <a:solidFill>
                          <a:srgbClr val="000000"/>
                        </a:solidFill>
                        <a:latin typeface="Times New Roman"/>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200">
                          <a:solidFill>
                            <a:srgbClr val="000000"/>
                          </a:solidFill>
                          <a:latin typeface="Times New Roman"/>
                          <a:ea typeface="Times New Roman"/>
                          <a:cs typeface="Times New Roman"/>
                        </a:rPr>
                        <a:t>X</a:t>
                      </a:r>
                      <a:endParaRPr lang="en-US" sz="120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200">
                          <a:solidFill>
                            <a:srgbClr val="000000"/>
                          </a:solidFill>
                          <a:latin typeface="Times New Roman"/>
                          <a:ea typeface="Times New Roman"/>
                          <a:cs typeface="Times New Roman"/>
                        </a:rPr>
                        <a:t>School</a:t>
                      </a:r>
                      <a:endParaRPr lang="en-US" sz="1200">
                        <a:latin typeface="Times New Roman"/>
                        <a:ea typeface="Times New Roman"/>
                        <a:cs typeface="Times New Roman"/>
                      </a:endParaRPr>
                    </a:p>
                  </a:txBody>
                  <a:tcPr marL="28699" marR="28699" marT="2790"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89704">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1200">
                        <a:solidFill>
                          <a:srgbClr val="000000"/>
                        </a:solidFill>
                        <a:latin typeface="Times New Roman"/>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200">
                          <a:solidFill>
                            <a:srgbClr val="000000"/>
                          </a:solidFill>
                          <a:latin typeface="Times New Roman"/>
                          <a:ea typeface="Times New Roman"/>
                          <a:cs typeface="Times New Roman"/>
                        </a:rPr>
                        <a:t>X</a:t>
                      </a:r>
                      <a:endParaRPr lang="en-US" sz="120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200">
                          <a:solidFill>
                            <a:srgbClr val="000000"/>
                          </a:solidFill>
                          <a:latin typeface="Times New Roman"/>
                          <a:ea typeface="Times New Roman"/>
                          <a:cs typeface="Times New Roman"/>
                        </a:rPr>
                        <a:t>Community</a:t>
                      </a:r>
                      <a:endParaRPr lang="en-US" sz="1200">
                        <a:latin typeface="Times New Roman"/>
                        <a:ea typeface="Times New Roman"/>
                        <a:cs typeface="Times New Roman"/>
                      </a:endParaRPr>
                    </a:p>
                  </a:txBody>
                  <a:tcPr marL="28699" marR="28699" marT="2790" marB="28699">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69325">
                <a:tc vMerge="1">
                  <a:txBody>
                    <a:bodyPr/>
                    <a:lstStyle/>
                    <a:p>
                      <a:endParaRPr lang="en-US"/>
                    </a:p>
                  </a:txBody>
                  <a:tcPr/>
                </a:tc>
                <a:tc rowSpan="3">
                  <a:txBody>
                    <a:bodyPr/>
                    <a:lstStyle/>
                    <a:p>
                      <a:pPr marL="0" marR="0" fontAlgn="ctr">
                        <a:lnSpc>
                          <a:spcPct val="120000"/>
                        </a:lnSpc>
                        <a:spcBef>
                          <a:spcPts val="0"/>
                        </a:spcBef>
                        <a:spcAft>
                          <a:spcPts val="0"/>
                        </a:spcAft>
                      </a:pPr>
                      <a:r>
                        <a:rPr lang="en-US" sz="1200">
                          <a:solidFill>
                            <a:srgbClr val="000000"/>
                          </a:solidFill>
                          <a:latin typeface="Times New Roman"/>
                          <a:ea typeface="Times New Roman"/>
                          <a:cs typeface="Times New Roman"/>
                        </a:rPr>
                        <a:t>Individual:</a:t>
                      </a:r>
                      <a:endParaRPr lang="en-US" sz="120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marL="0" marR="0">
                        <a:spcBef>
                          <a:spcPts val="0"/>
                        </a:spcBef>
                        <a:spcAft>
                          <a:spcPts val="0"/>
                        </a:spcAft>
                      </a:pPr>
                      <a:r>
                        <a:rPr lang="en-US" sz="1200">
                          <a:latin typeface="ChaparralPro-Regular"/>
                          <a:ea typeface="Times New Roman"/>
                          <a:cs typeface="Times New Roman"/>
                        </a:rPr>
                        <a:t>- Research project on effects of flooding in Nashville.</a:t>
                      </a:r>
                      <a:endParaRPr lang="en-US" sz="1200">
                        <a:latin typeface="Times New Roman"/>
                        <a:ea typeface="Times New Roman"/>
                        <a:cs typeface="Times New Roman"/>
                      </a:endParaRPr>
                    </a:p>
                    <a:p>
                      <a:pPr marL="0" marR="0">
                        <a:spcBef>
                          <a:spcPts val="0"/>
                        </a:spcBef>
                        <a:spcAft>
                          <a:spcPts val="0"/>
                        </a:spcAft>
                      </a:pPr>
                      <a:r>
                        <a:rPr lang="en-US" sz="1200">
                          <a:latin typeface="ChaparralPro-Regular"/>
                          <a:ea typeface="Times New Roman"/>
                          <a:cs typeface="Times New Roman"/>
                        </a:rPr>
                        <a:t>- Results, projections and patterns of flooding in Middle Tennessee.</a:t>
                      </a:r>
                      <a:endParaRPr lang="en-US" sz="1200">
                        <a:latin typeface="Times New Roman"/>
                        <a:ea typeface="Times New Roman"/>
                        <a:cs typeface="Times New Roman"/>
                      </a:endParaRPr>
                    </a:p>
                    <a:p>
                      <a:pPr marL="0" marR="0">
                        <a:spcBef>
                          <a:spcPts val="0"/>
                        </a:spcBef>
                        <a:spcAft>
                          <a:spcPts val="0"/>
                        </a:spcAft>
                      </a:pPr>
                      <a:r>
                        <a:rPr lang="en-US" sz="1200">
                          <a:latin typeface="ChaparralPro-Regular"/>
                          <a:ea typeface="Times New Roman"/>
                          <a:cs typeface="Times New Roman"/>
                        </a:rPr>
                        <a:t>- Compose a contemporary folk song</a:t>
                      </a:r>
                      <a:endParaRPr lang="en-US" sz="120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endParaRPr lang="en-US" sz="1200">
                        <a:latin typeface="ChaparralPro-Regular"/>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200">
                          <a:solidFill>
                            <a:srgbClr val="000000"/>
                          </a:solidFill>
                          <a:latin typeface="Times New Roman"/>
                          <a:ea typeface="Times New Roman"/>
                          <a:cs typeface="Times New Roman"/>
                        </a:rPr>
                        <a:t>X</a:t>
                      </a:r>
                      <a:endParaRPr lang="en-US" sz="120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200">
                          <a:solidFill>
                            <a:srgbClr val="000000"/>
                          </a:solidFill>
                          <a:latin typeface="Times New Roman"/>
                          <a:ea typeface="Times New Roman"/>
                          <a:cs typeface="Times New Roman"/>
                        </a:rPr>
                        <a:t>Experts</a:t>
                      </a:r>
                      <a:endParaRPr lang="en-US" sz="1200">
                        <a:latin typeface="Times New Roman"/>
                        <a:ea typeface="Times New Roman"/>
                        <a:cs typeface="Times New Roman"/>
                      </a:endParaRPr>
                    </a:p>
                  </a:txBody>
                  <a:tcPr marL="45839" marR="45839" marT="34280" marB="342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2708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endParaRPr lang="en-US" sz="1200">
                        <a:latin typeface="ChaparralPro-Regular"/>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r>
                        <a:rPr lang="en-US" sz="1200">
                          <a:solidFill>
                            <a:srgbClr val="000000"/>
                          </a:solidFill>
                          <a:latin typeface="Times New Roman"/>
                          <a:ea typeface="Times New Roman"/>
                          <a:cs typeface="Times New Roman"/>
                        </a:rPr>
                        <a:t>X</a:t>
                      </a:r>
                      <a:endParaRPr lang="en-US" sz="1200">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200">
                          <a:solidFill>
                            <a:srgbClr val="000000"/>
                          </a:solidFill>
                          <a:latin typeface="Times New Roman"/>
                          <a:ea typeface="Times New Roman"/>
                          <a:cs typeface="Times New Roman"/>
                        </a:rPr>
                        <a:t>Web</a:t>
                      </a:r>
                      <a:endParaRPr lang="en-US" sz="1200">
                        <a:latin typeface="Times New Roman"/>
                        <a:ea typeface="Times New Roman"/>
                        <a:cs typeface="Times New Roman"/>
                      </a:endParaRPr>
                    </a:p>
                  </a:txBody>
                  <a:tcPr marL="45839" marR="45839" marT="34280" marB="342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0876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spcBef>
                          <a:spcPts val="0"/>
                        </a:spcBef>
                        <a:spcAft>
                          <a:spcPts val="0"/>
                        </a:spcAft>
                      </a:pPr>
                      <a:endParaRPr lang="en-US" sz="1200">
                        <a:latin typeface="ChaparralPro-Regular"/>
                        <a:ea typeface="Times New Roman"/>
                        <a:cs typeface="Times New Roman"/>
                      </a:endParaRPr>
                    </a:p>
                  </a:txBody>
                  <a:tcPr marL="28699" marR="5580" marT="279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a:spcBef>
                          <a:spcPts val="0"/>
                        </a:spcBef>
                        <a:spcAft>
                          <a:spcPts val="0"/>
                        </a:spcAft>
                      </a:pPr>
                      <a:endParaRPr lang="en-US" sz="1200">
                        <a:solidFill>
                          <a:srgbClr val="000000"/>
                        </a:solidFill>
                        <a:latin typeface="Times New Roman"/>
                        <a:ea typeface="Times New Roman"/>
                        <a:cs typeface="Times New Roman"/>
                      </a:endParaRPr>
                    </a:p>
                  </a:txBody>
                  <a:tcPr marL="5580" marR="5580" marT="5580" marB="55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spcBef>
                          <a:spcPts val="0"/>
                        </a:spcBef>
                        <a:spcAft>
                          <a:spcPts val="0"/>
                        </a:spcAft>
                      </a:pPr>
                      <a:r>
                        <a:rPr lang="en-US" sz="1200" dirty="0">
                          <a:solidFill>
                            <a:srgbClr val="000000"/>
                          </a:solidFill>
                          <a:latin typeface="Times New Roman"/>
                          <a:ea typeface="Times New Roman"/>
                          <a:cs typeface="Times New Roman"/>
                        </a:rPr>
                        <a:t>Other:</a:t>
                      </a:r>
                      <a:endParaRPr lang="en-US" sz="1200" dirty="0">
                        <a:latin typeface="Times New Roman"/>
                        <a:ea typeface="Times New Roman"/>
                        <a:cs typeface="Times New Roman"/>
                      </a:endParaRPr>
                    </a:p>
                  </a:txBody>
                  <a:tcPr marL="45839" marR="45839" marT="34280" marB="3428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 Good Site for Resources</a:t>
            </a:r>
            <a:endParaRPr lang="en-US" dirty="0"/>
          </a:p>
        </p:txBody>
      </p:sp>
      <p:sp>
        <p:nvSpPr>
          <p:cNvPr id="3" name="Subtitle 2"/>
          <p:cNvSpPr>
            <a:spLocks noGrp="1"/>
          </p:cNvSpPr>
          <p:nvPr>
            <p:ph type="subTitle" idx="1"/>
          </p:nvPr>
        </p:nvSpPr>
        <p:spPr>
          <a:xfrm>
            <a:off x="1143000" y="3886200"/>
            <a:ext cx="6629400" cy="762000"/>
          </a:xfrm>
        </p:spPr>
        <p:txBody>
          <a:bodyPr/>
          <a:lstStyle/>
          <a:p>
            <a:r>
              <a:rPr lang="en-US" dirty="0" smtClean="0">
                <a:hlinkClick r:id="rId3"/>
              </a:rPr>
              <a:t>21centuryedtech.wikispaces.com/PBL</a:t>
            </a:r>
            <a:endParaRPr lang="en-US" dirty="0" smtClean="0"/>
          </a:p>
          <a:p>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Box 3"/>
          <p:cNvSpPr txBox="1">
            <a:spLocks noChangeArrowheads="1"/>
          </p:cNvSpPr>
          <p:nvPr/>
        </p:nvSpPr>
        <p:spPr bwMode="auto">
          <a:xfrm>
            <a:off x="1066800" y="1676400"/>
            <a:ext cx="6935788" cy="923330"/>
          </a:xfrm>
          <a:prstGeom prst="rect">
            <a:avLst/>
          </a:prstGeom>
          <a:noFill/>
          <a:ln w="9525">
            <a:noFill/>
            <a:miter lim="800000"/>
            <a:headEnd/>
            <a:tailEnd/>
          </a:ln>
        </p:spPr>
        <p:txBody>
          <a:bodyPr>
            <a:spAutoFit/>
          </a:bodyPr>
          <a:lstStyle/>
          <a:p>
            <a:pPr algn="ctr" eaLnBrk="0" hangingPunct="0"/>
            <a:r>
              <a:rPr lang="en-US" sz="5400" dirty="0"/>
              <a:t>Entry </a:t>
            </a:r>
            <a:r>
              <a:rPr lang="en-US" sz="5400" dirty="0" smtClean="0"/>
              <a:t>Event</a:t>
            </a:r>
            <a:endParaRPr lang="en-US" sz="5400" b="0" dirty="0"/>
          </a:p>
        </p:txBody>
      </p:sp>
      <p:sp>
        <p:nvSpPr>
          <p:cNvPr id="53251" name="Rectangle 4"/>
          <p:cNvSpPr>
            <a:spLocks noChangeArrowheads="1"/>
          </p:cNvSpPr>
          <p:nvPr/>
        </p:nvSpPr>
        <p:spPr bwMode="auto">
          <a:xfrm>
            <a:off x="685800" y="762000"/>
            <a:ext cx="7543800" cy="4876800"/>
          </a:xfrm>
          <a:prstGeom prst="rect">
            <a:avLst/>
          </a:prstGeom>
          <a:noFill/>
          <a:ln w="9525">
            <a:solidFill>
              <a:schemeClr val="tx1"/>
            </a:solidFill>
            <a:round/>
            <a:headEnd/>
            <a:tailEnd/>
          </a:ln>
        </p:spPr>
        <p:txBody>
          <a:bodyPr/>
          <a:lstStyle/>
          <a:p>
            <a:pPr eaLnBrk="0" hangingPunct="0"/>
            <a:endParaRPr lang="en-US" b="0">
              <a:latin typeface="Times" pitchFamily="-107" charset="0"/>
            </a:endParaRPr>
          </a:p>
        </p:txBody>
      </p:sp>
      <p:cxnSp>
        <p:nvCxnSpPr>
          <p:cNvPr id="53252" name="Straight Connector 7"/>
          <p:cNvCxnSpPr>
            <a:cxnSpLocks noChangeShapeType="1"/>
          </p:cNvCxnSpPr>
          <p:nvPr/>
        </p:nvCxnSpPr>
        <p:spPr bwMode="auto">
          <a:xfrm rot="5400000" flipH="1" flipV="1">
            <a:off x="304801" y="381000"/>
            <a:ext cx="762000" cy="3175"/>
          </a:xfrm>
          <a:prstGeom prst="line">
            <a:avLst/>
          </a:prstGeom>
          <a:noFill/>
          <a:ln w="9525">
            <a:solidFill>
              <a:schemeClr val="tx1"/>
            </a:solidFill>
            <a:round/>
            <a:headEnd/>
            <a:tailEnd/>
          </a:ln>
        </p:spPr>
      </p:cxnSp>
      <p:cxnSp>
        <p:nvCxnSpPr>
          <p:cNvPr id="53253" name="Straight Connector 9"/>
          <p:cNvCxnSpPr>
            <a:cxnSpLocks noChangeShapeType="1"/>
          </p:cNvCxnSpPr>
          <p:nvPr/>
        </p:nvCxnSpPr>
        <p:spPr bwMode="auto">
          <a:xfrm>
            <a:off x="8229600" y="762000"/>
            <a:ext cx="914400" cy="1588"/>
          </a:xfrm>
          <a:prstGeom prst="line">
            <a:avLst/>
          </a:prstGeom>
          <a:noFill/>
          <a:ln w="9525">
            <a:solidFill>
              <a:schemeClr val="tx1"/>
            </a:solidFill>
            <a:round/>
            <a:headEnd/>
            <a:tailEnd/>
          </a:ln>
        </p:spPr>
      </p:cxnSp>
      <p:cxnSp>
        <p:nvCxnSpPr>
          <p:cNvPr id="53254" name="Straight Connector 11"/>
          <p:cNvCxnSpPr>
            <a:cxnSpLocks noChangeShapeType="1"/>
          </p:cNvCxnSpPr>
          <p:nvPr/>
        </p:nvCxnSpPr>
        <p:spPr bwMode="auto">
          <a:xfrm>
            <a:off x="8229600" y="5638800"/>
            <a:ext cx="914400" cy="1588"/>
          </a:xfrm>
          <a:prstGeom prst="line">
            <a:avLst/>
          </a:prstGeom>
          <a:noFill/>
          <a:ln w="9525">
            <a:solidFill>
              <a:schemeClr val="tx1"/>
            </a:solidFill>
            <a:round/>
            <a:headEnd/>
            <a:tailEnd/>
          </a:ln>
        </p:spPr>
      </p:cxnSp>
      <p:cxnSp>
        <p:nvCxnSpPr>
          <p:cNvPr id="53255" name="Straight Connector 15"/>
          <p:cNvCxnSpPr>
            <a:cxnSpLocks noChangeShapeType="1"/>
          </p:cNvCxnSpPr>
          <p:nvPr/>
        </p:nvCxnSpPr>
        <p:spPr bwMode="auto">
          <a:xfrm rot="5400000">
            <a:off x="188913" y="6134100"/>
            <a:ext cx="992188" cy="1587"/>
          </a:xfrm>
          <a:prstGeom prst="line">
            <a:avLst/>
          </a:prstGeom>
          <a:noFill/>
          <a:ln w="9525">
            <a:solidFill>
              <a:schemeClr val="tx1"/>
            </a:solidFill>
            <a:round/>
            <a:headEnd/>
            <a:tailEnd/>
          </a:ln>
        </p:spPr>
      </p:cxnSp>
      <p:cxnSp>
        <p:nvCxnSpPr>
          <p:cNvPr id="53256" name="Straight Connector 17"/>
          <p:cNvCxnSpPr>
            <a:cxnSpLocks noChangeShapeType="1"/>
          </p:cNvCxnSpPr>
          <p:nvPr/>
        </p:nvCxnSpPr>
        <p:spPr bwMode="auto">
          <a:xfrm rot="5400000">
            <a:off x="7694613" y="6096000"/>
            <a:ext cx="1068388" cy="1587"/>
          </a:xfrm>
          <a:prstGeom prst="line">
            <a:avLst/>
          </a:prstGeom>
          <a:noFill/>
          <a:ln w="9525">
            <a:solidFill>
              <a:schemeClr val="tx1"/>
            </a:solidFill>
            <a:round/>
            <a:headEnd/>
            <a:tailEnd/>
          </a:ln>
        </p:spPr>
      </p:cxnSp>
      <p:sp>
        <p:nvSpPr>
          <p:cNvPr id="53257" name="Rectangle 12"/>
          <p:cNvSpPr>
            <a:spLocks noChangeArrowheads="1"/>
          </p:cNvSpPr>
          <p:nvPr/>
        </p:nvSpPr>
        <p:spPr bwMode="auto">
          <a:xfrm>
            <a:off x="685800" y="0"/>
            <a:ext cx="8458200" cy="1371600"/>
          </a:xfrm>
          <a:prstGeom prst="rect">
            <a:avLst/>
          </a:prstGeom>
          <a:solidFill>
            <a:schemeClr val="accent1"/>
          </a:solidFill>
          <a:ln w="9525">
            <a:solidFill>
              <a:schemeClr val="tx1"/>
            </a:solidFill>
            <a:round/>
            <a:headEnd/>
            <a:tailEnd/>
          </a:ln>
        </p:spPr>
        <p:txBody>
          <a:bodyPr/>
          <a:lstStyle/>
          <a:p>
            <a:pPr eaLnBrk="0" hangingPunct="0"/>
            <a:endParaRPr lang="en-US" b="0">
              <a:latin typeface="Times" pitchFamily="-107"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ondemn Placard.jpg"/>
          <p:cNvPicPr>
            <a:picLocks noChangeAspect="1"/>
          </p:cNvPicPr>
          <p:nvPr/>
        </p:nvPicPr>
        <p:blipFill>
          <a:blip r:embed="rId3" cstate="print"/>
          <a:stretch>
            <a:fillRect/>
          </a:stretch>
        </p:blipFill>
        <p:spPr>
          <a:xfrm>
            <a:off x="0" y="152400"/>
            <a:ext cx="8940800" cy="6705600"/>
          </a:xfrm>
          <a:prstGeom prst="rect">
            <a:avLst/>
          </a:prstGeom>
          <a:ln w="228600" cap="sq" cmpd="thickThin">
            <a:solidFill>
              <a:srgbClr val="000000"/>
            </a:solidFill>
            <a:prstDash val="solid"/>
            <a:miter lim="800000"/>
          </a:ln>
          <a:effectLst>
            <a:innerShdw blurRad="76200">
              <a:srgbClr val="000000"/>
            </a:innerShdw>
          </a:effectLst>
        </p:spPr>
      </p:pic>
      <p:pic>
        <p:nvPicPr>
          <p:cNvPr id="3" name="Picture 2" descr="Unsafe Building.JPG"/>
          <p:cNvPicPr>
            <a:picLocks noChangeAspect="1"/>
          </p:cNvPicPr>
          <p:nvPr/>
        </p:nvPicPr>
        <p:blipFill>
          <a:blip r:embed="rId4" cstate="print"/>
          <a:srcRect t="6977" r="10465" b="13953"/>
          <a:stretch>
            <a:fillRect/>
          </a:stretch>
        </p:blipFill>
        <p:spPr>
          <a:xfrm>
            <a:off x="1981200" y="231569"/>
            <a:ext cx="5029199" cy="3331027"/>
          </a:xfrm>
          <a:prstGeom prst="rect">
            <a:avLst/>
          </a:prstGeom>
          <a:ln>
            <a:noFill/>
          </a:ln>
          <a:effectLst>
            <a:softEdge rad="112500"/>
          </a:effectLst>
        </p:spPr>
      </p:pic>
      <p:pic>
        <p:nvPicPr>
          <p:cNvPr id="4" name="Picture 3" descr="Unfit for Inhabitation.JPG"/>
          <p:cNvPicPr>
            <a:picLocks noChangeAspect="1"/>
          </p:cNvPicPr>
          <p:nvPr/>
        </p:nvPicPr>
        <p:blipFill>
          <a:blip r:embed="rId5" cstate="print"/>
          <a:srcRect t="5314" r="1449" b="11594"/>
          <a:stretch>
            <a:fillRect/>
          </a:stretch>
        </p:blipFill>
        <p:spPr>
          <a:xfrm>
            <a:off x="1905000" y="3485029"/>
            <a:ext cx="5334000" cy="3372971"/>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traintracks.jpg"/>
          <p:cNvPicPr>
            <a:picLocks noChangeAspect="1"/>
          </p:cNvPicPr>
          <p:nvPr/>
        </p:nvPicPr>
        <p:blipFill>
          <a:blip r:embed="rId3" cstate="print"/>
          <a:srcRect l="5185" t="3333"/>
          <a:stretch>
            <a:fillRect/>
          </a:stretch>
        </p:blipFill>
        <p:spPr bwMode="auto">
          <a:xfrm>
            <a:off x="0" y="0"/>
            <a:ext cx="4876800" cy="6629400"/>
          </a:xfrm>
          <a:prstGeom prst="rect">
            <a:avLst/>
          </a:prstGeom>
          <a:noFill/>
          <a:ln w="9525">
            <a:noFill/>
            <a:miter lim="800000"/>
            <a:headEnd/>
            <a:tailEnd/>
          </a:ln>
        </p:spPr>
      </p:pic>
      <p:sp>
        <p:nvSpPr>
          <p:cNvPr id="13315" name="TextBox 6"/>
          <p:cNvSpPr txBox="1">
            <a:spLocks noChangeArrowheads="1"/>
          </p:cNvSpPr>
          <p:nvPr/>
        </p:nvSpPr>
        <p:spPr bwMode="auto">
          <a:xfrm>
            <a:off x="1828800" y="990600"/>
            <a:ext cx="6707188" cy="1311275"/>
          </a:xfrm>
          <a:prstGeom prst="rect">
            <a:avLst/>
          </a:prstGeom>
          <a:noFill/>
          <a:ln w="9525">
            <a:noFill/>
            <a:miter lim="800000"/>
            <a:headEnd/>
            <a:tailEnd/>
          </a:ln>
        </p:spPr>
        <p:txBody>
          <a:bodyPr>
            <a:spAutoFit/>
          </a:bodyPr>
          <a:lstStyle/>
          <a:p>
            <a:pPr algn="r" eaLnBrk="0" hangingPunct="0"/>
            <a:r>
              <a:rPr lang="en-US" sz="2800"/>
              <a:t>“</a:t>
            </a:r>
            <a:r>
              <a:rPr lang="en-US" sz="2800">
                <a:latin typeface="Arial" pitchFamily="34" charset="0"/>
                <a:cs typeface="Arial" pitchFamily="34" charset="0"/>
              </a:rPr>
              <a:t>It’s not focused enough</a:t>
            </a:r>
          </a:p>
          <a:p>
            <a:pPr algn="r" eaLnBrk="0" hangingPunct="0"/>
            <a:r>
              <a:rPr lang="en-US" sz="2800">
                <a:latin typeface="Arial" pitchFamily="34" charset="0"/>
                <a:cs typeface="Arial" pitchFamily="34" charset="0"/>
              </a:rPr>
              <a:t>on content</a:t>
            </a:r>
            <a:r>
              <a:rPr lang="en-US" sz="2800"/>
              <a:t>.” </a:t>
            </a:r>
          </a:p>
          <a:p>
            <a:pPr algn="r" eaLnBrk="0" hangingPunct="0"/>
            <a:r>
              <a:rPr lang="en-US"/>
              <a:t>	</a:t>
            </a:r>
            <a:r>
              <a:rPr lang="en-US" sz="1600"/>
              <a:t>– They</a:t>
            </a:r>
            <a:endParaRPr lang="en-US" sz="1600" i="1"/>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a:spLocks/>
          </p:cNvSpPr>
          <p:nvPr/>
        </p:nvSpPr>
        <p:spPr>
          <a:xfrm>
            <a:off x="762000" y="457200"/>
            <a:ext cx="7772400" cy="768350"/>
          </a:xfrm>
          <a:prstGeom prst="rect">
            <a:avLst/>
          </a:prstGeom>
        </p:spPr>
        <p:txBody>
          <a:bodyPr>
            <a:spAutoFit/>
          </a:bodyPr>
          <a:lstStyle/>
          <a:p>
            <a:pPr marL="457200" indent="-457200" algn="ctr" eaLnBrk="0" hangingPunct="0">
              <a:defRPr/>
            </a:pPr>
            <a:r>
              <a:rPr lang="en-US" sz="4400" b="0" kern="0" dirty="0">
                <a:solidFill>
                  <a:srgbClr val="B6121B"/>
                </a:solidFill>
                <a:latin typeface="+mj-lt"/>
                <a:cs typeface="ＭＳ Ｐゴシック" charset="-128"/>
              </a:rPr>
              <a:t>Entry Event</a:t>
            </a:r>
            <a:endParaRPr lang="en-US" sz="4400" b="0" kern="0" dirty="0">
              <a:solidFill>
                <a:schemeClr val="tx2"/>
              </a:solidFill>
              <a:latin typeface="+mj-lt"/>
              <a:cs typeface="ＭＳ Ｐゴシック" charset="-128"/>
            </a:endParaRPr>
          </a:p>
        </p:txBody>
      </p:sp>
      <p:graphicFrame>
        <p:nvGraphicFramePr>
          <p:cNvPr id="5" name="Table 4"/>
          <p:cNvGraphicFramePr>
            <a:graphicFrameLocks noGrp="1"/>
          </p:cNvGraphicFramePr>
          <p:nvPr/>
        </p:nvGraphicFramePr>
        <p:xfrm>
          <a:off x="990600" y="1143000"/>
          <a:ext cx="7239000" cy="1878500"/>
        </p:xfrm>
        <a:graphic>
          <a:graphicData uri="http://schemas.openxmlformats.org/drawingml/2006/table">
            <a:tbl>
              <a:tblPr/>
              <a:tblGrid>
                <a:gridCol w="1524000"/>
                <a:gridCol w="5715000"/>
              </a:tblGrid>
              <a:tr h="1828800">
                <a:tc>
                  <a:txBody>
                    <a:bodyPr/>
                    <a:lstStyle/>
                    <a:p>
                      <a:pPr marL="0" marR="0">
                        <a:lnSpc>
                          <a:spcPts val="1200"/>
                        </a:lnSpc>
                        <a:spcBef>
                          <a:spcPts val="0"/>
                        </a:spcBef>
                        <a:spcAft>
                          <a:spcPts val="0"/>
                        </a:spcAft>
                      </a:pPr>
                      <a:r>
                        <a:rPr lang="en-US" sz="1600" dirty="0" smtClean="0">
                          <a:latin typeface="+mn-lt"/>
                          <a:ea typeface="Times New Roman"/>
                          <a:cs typeface="Times New Roman"/>
                        </a:rPr>
                        <a:t>:</a:t>
                      </a:r>
                    </a:p>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solidFill>
                            <a:srgbClr val="000000"/>
                          </a:solidFill>
                          <a:latin typeface="Times New Roman"/>
                          <a:ea typeface="Times New Roman"/>
                          <a:cs typeface="Times New Roman"/>
                        </a:rPr>
                        <a:t>Entry</a:t>
                      </a:r>
                      <a:r>
                        <a:rPr lang="en-US" sz="2000" b="1" baseline="0" dirty="0" smtClean="0">
                          <a:solidFill>
                            <a:srgbClr val="000000"/>
                          </a:solidFill>
                          <a:latin typeface="Times New Roman"/>
                          <a:ea typeface="Times New Roman"/>
                          <a:cs typeface="Times New Roman"/>
                        </a:rPr>
                        <a:t> </a:t>
                      </a:r>
                      <a:r>
                        <a:rPr lang="en-US" sz="2000" b="1" dirty="0" smtClean="0">
                          <a:solidFill>
                            <a:srgbClr val="000000"/>
                          </a:solidFill>
                          <a:latin typeface="Times New Roman"/>
                          <a:ea typeface="Times New Roman"/>
                          <a:cs typeface="Times New Roman"/>
                        </a:rPr>
                        <a:t>Event</a:t>
                      </a:r>
                      <a:r>
                        <a:rPr lang="en-US" sz="2000" dirty="0" smtClean="0">
                          <a:solidFill>
                            <a:srgbClr val="000000"/>
                          </a:solidFill>
                          <a:latin typeface="Times New Roman"/>
                          <a:ea typeface="Times New Roman"/>
                          <a:cs typeface="Times New Roman"/>
                        </a:rPr>
                        <a:t> </a:t>
                      </a:r>
                      <a:r>
                        <a:rPr lang="en-US" sz="2000" dirty="0" smtClean="0">
                          <a:latin typeface="Times New Roman"/>
                          <a:ea typeface="Times New Roman"/>
                          <a:cs typeface="Times New Roman"/>
                        </a:rPr>
                        <a:t>to</a:t>
                      </a:r>
                      <a:r>
                        <a:rPr lang="en-US" sz="2000" baseline="0" dirty="0" smtClean="0">
                          <a:latin typeface="Times New Roman"/>
                          <a:ea typeface="Times New Roman"/>
                          <a:cs typeface="Times New Roman"/>
                        </a:rPr>
                        <a:t> </a:t>
                      </a:r>
                      <a:r>
                        <a:rPr lang="en-US" sz="2000" dirty="0" smtClean="0">
                          <a:latin typeface="Times New Roman"/>
                          <a:ea typeface="Times New Roman"/>
                          <a:cs typeface="Times New Roman"/>
                        </a:rPr>
                        <a:t>launch</a:t>
                      </a:r>
                      <a:r>
                        <a:rPr lang="en-US" sz="2000" baseline="0" dirty="0" smtClean="0">
                          <a:latin typeface="Times New Roman"/>
                          <a:ea typeface="Times New Roman"/>
                          <a:cs typeface="Times New Roman"/>
                        </a:rPr>
                        <a:t> </a:t>
                      </a:r>
                      <a:r>
                        <a:rPr lang="en-US" sz="2000" dirty="0" smtClean="0">
                          <a:latin typeface="Times New Roman"/>
                          <a:ea typeface="Times New Roman"/>
                          <a:cs typeface="Times New Roman"/>
                        </a:rPr>
                        <a:t>inquiry,</a:t>
                      </a:r>
                      <a:r>
                        <a:rPr lang="en-US" sz="2000" baseline="0" dirty="0" smtClean="0">
                          <a:latin typeface="Times New Roman"/>
                          <a:ea typeface="Times New Roman"/>
                          <a:cs typeface="Times New Roman"/>
                        </a:rPr>
                        <a:t> </a:t>
                      </a:r>
                      <a:r>
                        <a:rPr lang="en-US" sz="2000" dirty="0" smtClean="0">
                          <a:latin typeface="Times New Roman"/>
                          <a:ea typeface="Times New Roman"/>
                          <a:cs typeface="Times New Roman"/>
                        </a:rPr>
                        <a:t>engage</a:t>
                      </a:r>
                      <a:r>
                        <a:rPr lang="en-US" sz="2000" baseline="0" dirty="0" smtClean="0">
                          <a:latin typeface="Times New Roman"/>
                          <a:ea typeface="Times New Roman"/>
                          <a:cs typeface="Times New Roman"/>
                        </a:rPr>
                        <a:t> </a:t>
                      </a:r>
                      <a:r>
                        <a:rPr lang="en-US" sz="2000" dirty="0" smtClean="0">
                          <a:latin typeface="Times New Roman"/>
                          <a:ea typeface="Times New Roman"/>
                          <a:cs typeface="Times New Roman"/>
                        </a:rPr>
                        <a:t>stude</a:t>
                      </a:r>
                      <a:r>
                        <a:rPr lang="en-US" sz="2000" dirty="0" smtClean="0">
                          <a:latin typeface="ChaparralPro-Regular"/>
                          <a:ea typeface="Times New Roman"/>
                          <a:cs typeface="Times New Roman"/>
                        </a:rPr>
                        <a:t>nts:</a:t>
                      </a:r>
                      <a:endParaRPr lang="en-US" sz="2000" dirty="0" smtClean="0">
                        <a:latin typeface="Times New Roman"/>
                        <a:ea typeface="Times New Roman"/>
                        <a:cs typeface="Times New Roman"/>
                      </a:endParaRPr>
                    </a:p>
                    <a:p>
                      <a:pPr marL="0" marR="0">
                        <a:lnSpc>
                          <a:spcPts val="1200"/>
                        </a:lnSpc>
                        <a:spcBef>
                          <a:spcPts val="0"/>
                        </a:spcBef>
                        <a:spcAft>
                          <a:spcPts val="0"/>
                        </a:spcAft>
                      </a:pPr>
                      <a:endParaRPr lang="en-US" sz="1600" dirty="0">
                        <a:latin typeface="+mn-lt"/>
                        <a:ea typeface="Times New Roman"/>
                        <a:cs typeface="Times New Roman"/>
                      </a:endParaRPr>
                    </a:p>
                  </a:txBody>
                  <a:tcPr marL="30848" marR="12425" marT="24850" marB="248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ctr">
                        <a:lnSpc>
                          <a:spcPct val="120000"/>
                        </a:lnSpc>
                        <a:spcBef>
                          <a:spcPts val="0"/>
                        </a:spcBef>
                        <a:spcAft>
                          <a:spcPts val="0"/>
                        </a:spcAft>
                      </a:pPr>
                      <a:r>
                        <a:rPr lang="en-US" sz="700" dirty="0">
                          <a:solidFill>
                            <a:srgbClr val="000000"/>
                          </a:solidFill>
                          <a:latin typeface="Times New Roman"/>
                          <a:ea typeface="Times New Roman"/>
                          <a:cs typeface="Times New Roman"/>
                        </a:rPr>
                        <a:t> </a:t>
                      </a:r>
                      <a:endParaRPr lang="en-US" sz="700" dirty="0">
                        <a:latin typeface="Times New Roman"/>
                        <a:ea typeface="Times New Roman"/>
                        <a:cs typeface="Times New Roman"/>
                      </a:endParaRPr>
                    </a:p>
                  </a:txBody>
                  <a:tcPr marL="30848" marR="12425" marT="24850" marB="2485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nvGraphicFramePr>
        <p:xfrm>
          <a:off x="381000" y="3581400"/>
          <a:ext cx="8305800" cy="2027692"/>
        </p:xfrm>
        <a:graphic>
          <a:graphicData uri="http://schemas.openxmlformats.org/drawingml/2006/table">
            <a:tbl>
              <a:tblPr/>
              <a:tblGrid>
                <a:gridCol w="1295400"/>
                <a:gridCol w="7010400"/>
              </a:tblGrid>
              <a:tr h="1676400">
                <a:tc>
                  <a:txBody>
                    <a:bodyPr/>
                    <a:lstStyle/>
                    <a:p>
                      <a:pPr marL="0" marR="0">
                        <a:lnSpc>
                          <a:spcPts val="1200"/>
                        </a:lnSpc>
                        <a:spcBef>
                          <a:spcPts val="0"/>
                        </a:spcBef>
                        <a:spcAft>
                          <a:spcPts val="0"/>
                        </a:spcAft>
                      </a:pPr>
                      <a:endParaRPr lang="en-US" sz="2000" b="1" dirty="0" smtClean="0">
                        <a:solidFill>
                          <a:srgbClr val="000000"/>
                        </a:solidFill>
                        <a:latin typeface="Times New Roman"/>
                        <a:ea typeface="Times New Roman"/>
                        <a:cs typeface="Times New Roman"/>
                      </a:endParaRPr>
                    </a:p>
                    <a:p>
                      <a:pPr marL="0" marR="0" algn="l">
                        <a:lnSpc>
                          <a:spcPct val="100000"/>
                        </a:lnSpc>
                        <a:spcBef>
                          <a:spcPts val="0"/>
                        </a:spcBef>
                        <a:spcAft>
                          <a:spcPts val="0"/>
                        </a:spcAft>
                      </a:pPr>
                      <a:r>
                        <a:rPr lang="en-US" sz="2000" b="1" dirty="0" smtClean="0">
                          <a:solidFill>
                            <a:srgbClr val="000000"/>
                          </a:solidFill>
                          <a:latin typeface="Times New Roman"/>
                          <a:ea typeface="Times New Roman"/>
                          <a:cs typeface="Times New Roman"/>
                        </a:rPr>
                        <a:t>Entry</a:t>
                      </a:r>
                      <a:r>
                        <a:rPr lang="en-US" sz="2000" b="1" baseline="0" dirty="0" smtClean="0">
                          <a:solidFill>
                            <a:srgbClr val="000000"/>
                          </a:solidFill>
                          <a:latin typeface="Times New Roman"/>
                          <a:ea typeface="Times New Roman"/>
                          <a:cs typeface="Times New Roman"/>
                        </a:rPr>
                        <a:t> </a:t>
                      </a:r>
                      <a:r>
                        <a:rPr lang="en-US" sz="2000" b="1" dirty="0" smtClean="0">
                          <a:solidFill>
                            <a:srgbClr val="000000"/>
                          </a:solidFill>
                          <a:latin typeface="Times New Roman"/>
                          <a:ea typeface="Times New Roman"/>
                          <a:cs typeface="Times New Roman"/>
                        </a:rPr>
                        <a:t>Event</a:t>
                      </a:r>
                      <a:r>
                        <a:rPr lang="en-US" sz="2000" dirty="0" smtClean="0">
                          <a:solidFill>
                            <a:srgbClr val="000000"/>
                          </a:solidFill>
                          <a:latin typeface="Times New Roman"/>
                          <a:ea typeface="Times New Roman"/>
                          <a:cs typeface="Times New Roman"/>
                        </a:rPr>
                        <a:t> </a:t>
                      </a:r>
                      <a:r>
                        <a:rPr lang="en-US" sz="2000" dirty="0" smtClean="0">
                          <a:latin typeface="Times New Roman"/>
                          <a:ea typeface="Times New Roman"/>
                          <a:cs typeface="Times New Roman"/>
                        </a:rPr>
                        <a:t>to</a:t>
                      </a:r>
                      <a:r>
                        <a:rPr lang="en-US" sz="2000" baseline="0" dirty="0" smtClean="0">
                          <a:latin typeface="Times New Roman"/>
                          <a:ea typeface="Times New Roman"/>
                          <a:cs typeface="Times New Roman"/>
                        </a:rPr>
                        <a:t> </a:t>
                      </a:r>
                      <a:r>
                        <a:rPr lang="en-US" sz="2000" dirty="0" smtClean="0">
                          <a:latin typeface="Times New Roman"/>
                          <a:ea typeface="Times New Roman"/>
                          <a:cs typeface="Times New Roman"/>
                        </a:rPr>
                        <a:t>launch</a:t>
                      </a:r>
                      <a:r>
                        <a:rPr lang="en-US" sz="2000" baseline="0" dirty="0" smtClean="0">
                          <a:latin typeface="Times New Roman"/>
                          <a:ea typeface="Times New Roman"/>
                          <a:cs typeface="Times New Roman"/>
                        </a:rPr>
                        <a:t> </a:t>
                      </a:r>
                      <a:r>
                        <a:rPr lang="en-US" sz="2000" dirty="0" smtClean="0">
                          <a:latin typeface="Times New Roman"/>
                          <a:ea typeface="Times New Roman"/>
                          <a:cs typeface="Times New Roman"/>
                        </a:rPr>
                        <a:t>inquiry,</a:t>
                      </a:r>
                      <a:r>
                        <a:rPr lang="en-US" sz="2000" baseline="0" dirty="0" smtClean="0">
                          <a:latin typeface="Times New Roman"/>
                          <a:ea typeface="Times New Roman"/>
                          <a:cs typeface="Times New Roman"/>
                        </a:rPr>
                        <a:t> </a:t>
                      </a:r>
                      <a:r>
                        <a:rPr lang="en-US" sz="2000" dirty="0" smtClean="0">
                          <a:latin typeface="Times New Roman"/>
                          <a:ea typeface="Times New Roman"/>
                          <a:cs typeface="Times New Roman"/>
                        </a:rPr>
                        <a:t>engage</a:t>
                      </a:r>
                      <a:r>
                        <a:rPr lang="en-US" sz="2000" baseline="0" dirty="0" smtClean="0">
                          <a:latin typeface="Times New Roman"/>
                          <a:ea typeface="Times New Roman"/>
                          <a:cs typeface="Times New Roman"/>
                        </a:rPr>
                        <a:t> </a:t>
                      </a:r>
                      <a:r>
                        <a:rPr lang="en-US" sz="2000" dirty="0" smtClean="0">
                          <a:latin typeface="Times New Roman"/>
                          <a:ea typeface="Times New Roman"/>
                          <a:cs typeface="Times New Roman"/>
                        </a:rPr>
                        <a:t>stude</a:t>
                      </a:r>
                      <a:r>
                        <a:rPr lang="en-US" sz="2000" dirty="0" smtClean="0">
                          <a:latin typeface="ChaparralPro-Regular"/>
                          <a:ea typeface="Times New Roman"/>
                          <a:cs typeface="Times New Roman"/>
                        </a:rPr>
                        <a:t>nts</a:t>
                      </a:r>
                      <a:r>
                        <a:rPr lang="en-US" sz="2000" dirty="0">
                          <a:latin typeface="ChaparralPro-Regular"/>
                          <a:ea typeface="Times New Roman"/>
                          <a:cs typeface="Times New Roman"/>
                        </a:rPr>
                        <a:t>:</a:t>
                      </a:r>
                      <a:endParaRPr lang="en-US" sz="2000" dirty="0">
                        <a:latin typeface="Times New Roman"/>
                        <a:ea typeface="Times New Roman"/>
                        <a:cs typeface="Times New Roman"/>
                      </a:endParaRPr>
                    </a:p>
                  </a:txBody>
                  <a:tcPr marL="28857" marR="11623" marT="23246" marB="23246"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ctr">
                        <a:lnSpc>
                          <a:spcPct val="120000"/>
                        </a:lnSpc>
                        <a:spcBef>
                          <a:spcPts val="0"/>
                        </a:spcBef>
                        <a:spcAft>
                          <a:spcPts val="0"/>
                        </a:spcAft>
                      </a:pPr>
                      <a:r>
                        <a:rPr lang="en-US" sz="2400" dirty="0">
                          <a:solidFill>
                            <a:srgbClr val="000000"/>
                          </a:solidFill>
                          <a:latin typeface="Times New Roman"/>
                          <a:ea typeface="Times New Roman"/>
                          <a:cs typeface="Times New Roman"/>
                        </a:rPr>
                        <a:t> </a:t>
                      </a:r>
                      <a:endParaRPr lang="en-US" sz="2000" dirty="0">
                        <a:latin typeface="Times New Roman"/>
                        <a:ea typeface="Times New Roman"/>
                        <a:cs typeface="Times New Roman"/>
                      </a:endParaRPr>
                    </a:p>
                    <a:p>
                      <a:pPr marL="0" marR="0" fontAlgn="ctr">
                        <a:lnSpc>
                          <a:spcPct val="120000"/>
                        </a:lnSpc>
                        <a:spcBef>
                          <a:spcPts val="0"/>
                        </a:spcBef>
                        <a:spcAft>
                          <a:spcPts val="0"/>
                        </a:spcAft>
                      </a:pPr>
                      <a:r>
                        <a:rPr lang="en-US" sz="2000" dirty="0">
                          <a:solidFill>
                            <a:srgbClr val="000000"/>
                          </a:solidFill>
                          <a:latin typeface="ChaparralPro-Regular"/>
                          <a:ea typeface="Times New Roman"/>
                          <a:cs typeface="Times New Roman"/>
                        </a:rPr>
                        <a:t>Picture of placard from Metro Nashville Government of notice to vacate for condemnation of flooded property.</a:t>
                      </a:r>
                      <a:endParaRPr lang="en-US" sz="2000" dirty="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p:cNvPicPr>
          <p:nvPr/>
        </p:nvPicPr>
        <p:blipFill>
          <a:blip r:embed="rId3" cstate="print"/>
          <a:srcRect/>
          <a:stretch>
            <a:fillRect/>
          </a:stretch>
        </p:blipFill>
        <p:spPr bwMode="auto">
          <a:xfrm>
            <a:off x="828675" y="0"/>
            <a:ext cx="3590925" cy="6248400"/>
          </a:xfrm>
          <a:prstGeom prst="rect">
            <a:avLst/>
          </a:prstGeom>
          <a:noFill/>
          <a:ln w="9525">
            <a:noFill/>
            <a:miter lim="800000"/>
            <a:headEnd/>
            <a:tailEnd/>
          </a:ln>
        </p:spPr>
      </p:pic>
      <p:sp>
        <p:nvSpPr>
          <p:cNvPr id="54275" name="TextBox 6"/>
          <p:cNvSpPr txBox="1">
            <a:spLocks noChangeArrowheads="1"/>
          </p:cNvSpPr>
          <p:nvPr/>
        </p:nvSpPr>
        <p:spPr bwMode="auto">
          <a:xfrm>
            <a:off x="2133600" y="4800600"/>
            <a:ext cx="6707188" cy="884238"/>
          </a:xfrm>
          <a:prstGeom prst="rect">
            <a:avLst/>
          </a:prstGeom>
          <a:noFill/>
          <a:ln w="9525">
            <a:noFill/>
            <a:miter lim="800000"/>
            <a:headEnd/>
            <a:tailEnd/>
          </a:ln>
        </p:spPr>
        <p:txBody>
          <a:bodyPr>
            <a:spAutoFit/>
          </a:bodyPr>
          <a:lstStyle/>
          <a:p>
            <a:pPr algn="r" eaLnBrk="0" hangingPunct="0"/>
            <a:r>
              <a:rPr lang="en-US" sz="2800"/>
              <a:t>“Yes, the Cold War!” </a:t>
            </a:r>
          </a:p>
          <a:p>
            <a:pPr algn="r" eaLnBrk="0" hangingPunct="0"/>
            <a:r>
              <a:rPr lang="en-US"/>
              <a:t>	</a:t>
            </a:r>
            <a:r>
              <a:rPr lang="en-US" sz="1600"/>
              <a:t>– No One</a:t>
            </a:r>
          </a:p>
        </p:txBody>
      </p:sp>
      <p:sp>
        <p:nvSpPr>
          <p:cNvPr id="54276" name="Rectangle 4"/>
          <p:cNvSpPr>
            <a:spLocks noChangeArrowheads="1"/>
          </p:cNvSpPr>
          <p:nvPr/>
        </p:nvSpPr>
        <p:spPr bwMode="auto">
          <a:xfrm>
            <a:off x="2895600" y="5638800"/>
            <a:ext cx="1447800" cy="685800"/>
          </a:xfrm>
          <a:prstGeom prst="rect">
            <a:avLst/>
          </a:prstGeom>
          <a:solidFill>
            <a:srgbClr val="FFFFFF"/>
          </a:solidFill>
          <a:ln w="9525">
            <a:noFill/>
            <a:round/>
            <a:headEnd/>
            <a:tailEnd/>
          </a:ln>
        </p:spPr>
        <p:txBody>
          <a:bodyPr/>
          <a:lstStyle/>
          <a:p>
            <a:pPr eaLnBrk="0" hangingPunct="0"/>
            <a:endParaRPr lang="en-US" b="0">
              <a:latin typeface="Times" pitchFamily="-107" charset="0"/>
            </a:endParaRPr>
          </a:p>
        </p:txBody>
      </p:sp>
    </p:spTree>
  </p:cSld>
  <p:clrMapOvr>
    <a:masterClrMapping/>
  </p:clrMapOvr>
  <p:transition>
    <p:cu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Box 5"/>
          <p:cNvSpPr txBox="1">
            <a:spLocks noChangeArrowheads="1"/>
          </p:cNvSpPr>
          <p:nvPr/>
        </p:nvSpPr>
        <p:spPr bwMode="auto">
          <a:xfrm>
            <a:off x="4876800" y="835025"/>
            <a:ext cx="3357563" cy="5108575"/>
          </a:xfrm>
          <a:prstGeom prst="rect">
            <a:avLst/>
          </a:prstGeom>
          <a:noFill/>
          <a:ln w="9525">
            <a:noFill/>
            <a:miter lim="800000"/>
            <a:headEnd/>
            <a:tailEnd/>
          </a:ln>
        </p:spPr>
        <p:txBody>
          <a:bodyPr wrap="none">
            <a:spAutoFit/>
          </a:bodyPr>
          <a:lstStyle/>
          <a:p>
            <a:r>
              <a:rPr lang="en-US">
                <a:solidFill>
                  <a:srgbClr val="B6121B"/>
                </a:solidFill>
              </a:rPr>
              <a:t>EXAMPLE ENTRY EVENTS</a:t>
            </a:r>
          </a:p>
          <a:p>
            <a:endParaRPr lang="en-US" sz="1400"/>
          </a:p>
          <a:p>
            <a:pPr>
              <a:buFont typeface="Courier New" pitchFamily="49" charset="0"/>
              <a:buChar char="o"/>
            </a:pPr>
            <a:r>
              <a:rPr lang="en-US"/>
              <a:t>  Field Trip</a:t>
            </a:r>
          </a:p>
          <a:p>
            <a:pPr>
              <a:buFont typeface="Courier New" pitchFamily="49" charset="0"/>
              <a:buChar char="o"/>
            </a:pPr>
            <a:r>
              <a:rPr lang="en-US"/>
              <a:t>  Guest Speaker</a:t>
            </a:r>
          </a:p>
          <a:p>
            <a:pPr>
              <a:buFont typeface="Courier New" pitchFamily="49" charset="0"/>
              <a:buChar char="o"/>
            </a:pPr>
            <a:r>
              <a:rPr lang="en-US"/>
              <a:t>  Film, Video, Website</a:t>
            </a:r>
          </a:p>
          <a:p>
            <a:pPr>
              <a:buFont typeface="Courier New" pitchFamily="49" charset="0"/>
              <a:buChar char="o"/>
            </a:pPr>
            <a:r>
              <a:rPr lang="en-US"/>
              <a:t>  Simulation or Activity</a:t>
            </a:r>
          </a:p>
          <a:p>
            <a:pPr>
              <a:buFont typeface="Courier New" pitchFamily="49" charset="0"/>
              <a:buChar char="o"/>
            </a:pPr>
            <a:r>
              <a:rPr lang="en-US"/>
              <a:t>  Provocative Reading</a:t>
            </a:r>
          </a:p>
          <a:p>
            <a:pPr>
              <a:buFont typeface="Courier New" pitchFamily="49" charset="0"/>
              <a:buChar char="o"/>
            </a:pPr>
            <a:r>
              <a:rPr lang="en-US"/>
              <a:t>  Startling Statistics</a:t>
            </a:r>
          </a:p>
          <a:p>
            <a:pPr>
              <a:buFont typeface="Courier New" pitchFamily="49" charset="0"/>
              <a:buChar char="o"/>
            </a:pPr>
            <a:r>
              <a:rPr lang="en-US"/>
              <a:t>  Puzzling Problem</a:t>
            </a:r>
          </a:p>
          <a:p>
            <a:pPr>
              <a:buFont typeface="Courier New" pitchFamily="49" charset="0"/>
              <a:buChar char="o"/>
            </a:pPr>
            <a:r>
              <a:rPr lang="en-US"/>
              <a:t>  Piece of Real or Mock</a:t>
            </a:r>
          </a:p>
          <a:p>
            <a:r>
              <a:rPr lang="en-US"/>
              <a:t>     Correspondence</a:t>
            </a:r>
          </a:p>
          <a:p>
            <a:pPr>
              <a:buFont typeface="Courier New" pitchFamily="49" charset="0"/>
              <a:buChar char="o"/>
            </a:pPr>
            <a:r>
              <a:rPr lang="en-US"/>
              <a:t>  Song, Poem, Art</a:t>
            </a:r>
          </a:p>
          <a:p>
            <a:pPr>
              <a:buFont typeface="Courier New" pitchFamily="49" charset="0"/>
              <a:buChar char="o"/>
            </a:pPr>
            <a:r>
              <a:rPr lang="en-US"/>
              <a:t>  Lively Discussion</a:t>
            </a:r>
          </a:p>
          <a:p>
            <a:pPr eaLnBrk="0" hangingPunct="0"/>
            <a:endParaRPr lang="en-US"/>
          </a:p>
        </p:txBody>
      </p:sp>
      <p:pic>
        <p:nvPicPr>
          <p:cNvPr id="57347" name="Picture 2"/>
          <p:cNvPicPr>
            <a:picLocks noChangeAspect="1"/>
          </p:cNvPicPr>
          <p:nvPr/>
        </p:nvPicPr>
        <p:blipFill>
          <a:blip r:embed="rId3" cstate="print"/>
          <a:srcRect/>
          <a:stretch>
            <a:fillRect/>
          </a:stretch>
        </p:blipFill>
        <p:spPr bwMode="auto">
          <a:xfrm>
            <a:off x="828675" y="0"/>
            <a:ext cx="3590925" cy="6248400"/>
          </a:xfrm>
          <a:prstGeom prst="rect">
            <a:avLst/>
          </a:prstGeom>
          <a:noFill/>
          <a:ln w="9525">
            <a:noFill/>
            <a:miter lim="800000"/>
            <a:headEnd/>
            <a:tailEnd/>
          </a:ln>
        </p:spPr>
      </p:pic>
      <p:sp>
        <p:nvSpPr>
          <p:cNvPr id="57348" name="Rectangle 4"/>
          <p:cNvSpPr>
            <a:spLocks noChangeArrowheads="1"/>
          </p:cNvSpPr>
          <p:nvPr/>
        </p:nvSpPr>
        <p:spPr bwMode="auto">
          <a:xfrm>
            <a:off x="2895600" y="5638800"/>
            <a:ext cx="1447800" cy="685800"/>
          </a:xfrm>
          <a:prstGeom prst="rect">
            <a:avLst/>
          </a:prstGeom>
          <a:solidFill>
            <a:srgbClr val="FFFFFF"/>
          </a:solidFill>
          <a:ln w="9525">
            <a:noFill/>
            <a:round/>
            <a:headEnd/>
            <a:tailEnd/>
          </a:ln>
        </p:spPr>
        <p:txBody>
          <a:bodyPr/>
          <a:lstStyle/>
          <a:p>
            <a:pPr eaLnBrk="0" hangingPunct="0"/>
            <a:endParaRPr lang="en-US" b="0">
              <a:latin typeface="Times" pitchFamily="-107"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6"/>
          <p:cNvPicPr>
            <a:picLocks noChangeAspect="1"/>
          </p:cNvPicPr>
          <p:nvPr/>
        </p:nvPicPr>
        <p:blipFill>
          <a:blip r:embed="rId3" cstate="print"/>
          <a:srcRect/>
          <a:stretch>
            <a:fillRect/>
          </a:stretch>
        </p:blipFill>
        <p:spPr bwMode="auto">
          <a:xfrm>
            <a:off x="0" y="609600"/>
            <a:ext cx="4038600" cy="3733800"/>
          </a:xfrm>
          <a:prstGeom prst="rect">
            <a:avLst/>
          </a:prstGeom>
          <a:noFill/>
          <a:ln w="9525">
            <a:noFill/>
            <a:miter lim="800000"/>
            <a:headEnd/>
            <a:tailEnd/>
          </a:ln>
        </p:spPr>
      </p:pic>
      <p:sp>
        <p:nvSpPr>
          <p:cNvPr id="58371" name="TextBox 4"/>
          <p:cNvSpPr txBox="1">
            <a:spLocks noChangeArrowheads="1"/>
          </p:cNvSpPr>
          <p:nvPr/>
        </p:nvSpPr>
        <p:spPr bwMode="auto">
          <a:xfrm>
            <a:off x="3773488" y="457200"/>
            <a:ext cx="5370512" cy="5754688"/>
          </a:xfrm>
          <a:prstGeom prst="rect">
            <a:avLst/>
          </a:prstGeom>
          <a:noFill/>
          <a:ln w="9525">
            <a:noFill/>
            <a:miter lim="800000"/>
            <a:headEnd/>
            <a:tailEnd/>
          </a:ln>
        </p:spPr>
        <p:txBody>
          <a:bodyPr>
            <a:spAutoFit/>
          </a:bodyPr>
          <a:lstStyle/>
          <a:p>
            <a:r>
              <a:rPr lang="en-US">
                <a:solidFill>
                  <a:srgbClr val="B0B0B0"/>
                </a:solidFill>
              </a:rPr>
              <a:t>By the end of PBL 101, you will have started planning a project by:</a:t>
            </a:r>
          </a:p>
          <a:p>
            <a:endParaRPr lang="en-US">
              <a:solidFill>
                <a:srgbClr val="B0B0B0"/>
              </a:solidFill>
            </a:endParaRPr>
          </a:p>
          <a:p>
            <a:r>
              <a:rPr lang="en-US">
                <a:solidFill>
                  <a:srgbClr val="B0B0B0"/>
                </a:solidFill>
              </a:rPr>
              <a:t>O Understanding “Main Course” PBL</a:t>
            </a:r>
          </a:p>
          <a:p>
            <a:endParaRPr lang="en-US">
              <a:solidFill>
                <a:srgbClr val="B0B0B0"/>
              </a:solidFill>
            </a:endParaRPr>
          </a:p>
          <a:p>
            <a:r>
              <a:rPr lang="en-US">
                <a:solidFill>
                  <a:srgbClr val="B0B0B0"/>
                </a:solidFill>
              </a:rPr>
              <a:t>O Generating a Project Idea</a:t>
            </a:r>
          </a:p>
          <a:p>
            <a:endParaRPr lang="en-US">
              <a:solidFill>
                <a:srgbClr val="B0B0B0"/>
              </a:solidFill>
            </a:endParaRPr>
          </a:p>
          <a:p>
            <a:r>
              <a:rPr lang="en-US">
                <a:solidFill>
                  <a:srgbClr val="B0B0B0"/>
                </a:solidFill>
              </a:rPr>
              <a:t>O Refining an Essential Question</a:t>
            </a:r>
          </a:p>
          <a:p>
            <a:endParaRPr lang="en-US">
              <a:solidFill>
                <a:srgbClr val="B0B0B0"/>
              </a:solidFill>
            </a:endParaRPr>
          </a:p>
          <a:p>
            <a:r>
              <a:rPr lang="en-US"/>
              <a:t>O </a:t>
            </a:r>
            <a:r>
              <a:rPr lang="en-US" sz="2800">
                <a:solidFill>
                  <a:srgbClr val="B6121B"/>
                </a:solidFill>
              </a:rPr>
              <a:t>Balancing Assessment Strategies</a:t>
            </a:r>
          </a:p>
          <a:p>
            <a:endParaRPr lang="en-US" sz="2800">
              <a:solidFill>
                <a:srgbClr val="B0B0B0"/>
              </a:solidFill>
            </a:endParaRPr>
          </a:p>
          <a:p>
            <a:r>
              <a:rPr lang="en-US">
                <a:solidFill>
                  <a:srgbClr val="B0B0B0"/>
                </a:solidFill>
              </a:rPr>
              <a:t>O Gathering Tips for Managing Projects</a:t>
            </a:r>
          </a:p>
          <a:p>
            <a:endParaRPr lang="en-US">
              <a:solidFill>
                <a:srgbClr val="B0B0B0"/>
              </a:solidFill>
            </a:endParaRPr>
          </a:p>
          <a:p>
            <a:r>
              <a:rPr lang="en-US">
                <a:solidFill>
                  <a:srgbClr val="B0B0B0"/>
                </a:solidFill>
              </a:rPr>
              <a:t>O All of the Above</a:t>
            </a:r>
          </a:p>
          <a:p>
            <a:endParaRPr lang="en-US">
              <a:solidFill>
                <a:srgbClr val="B0B0B0"/>
              </a:solidFill>
            </a:endParaRPr>
          </a:p>
        </p:txBody>
      </p:sp>
      <p:sp>
        <p:nvSpPr>
          <p:cNvPr id="58372" name="Freeform 19"/>
          <p:cNvSpPr>
            <a:spLocks noChangeArrowheads="1"/>
          </p:cNvSpPr>
          <p:nvPr/>
        </p:nvSpPr>
        <p:spPr bwMode="auto">
          <a:xfrm>
            <a:off x="3886200" y="3962400"/>
            <a:ext cx="152400" cy="152400"/>
          </a:xfrm>
          <a:custGeom>
            <a:avLst/>
            <a:gdLst>
              <a:gd name="T0" fmla="*/ 28940873 w 127000"/>
              <a:gd name="T1" fmla="*/ 5621 h 160997"/>
              <a:gd name="T2" fmla="*/ 7235261 w 127000"/>
              <a:gd name="T3" fmla="*/ 4222 h 160997"/>
              <a:gd name="T4" fmla="*/ 2411633 w 127000"/>
              <a:gd name="T5" fmla="*/ 12621 h 160997"/>
              <a:gd name="T6" fmla="*/ 0 w 127000"/>
              <a:gd name="T7" fmla="*/ 16821 h 160997"/>
              <a:gd name="T8" fmla="*/ 2411633 w 127000"/>
              <a:gd name="T9" fmla="*/ 21023 h 160997"/>
              <a:gd name="T10" fmla="*/ 14470388 w 127000"/>
              <a:gd name="T11" fmla="*/ 26622 h 160997"/>
              <a:gd name="T12" fmla="*/ 31352584 w 127000"/>
              <a:gd name="T13" fmla="*/ 22422 h 160997"/>
              <a:gd name="T14" fmla="*/ 36176065 w 127000"/>
              <a:gd name="T15" fmla="*/ 14022 h 160997"/>
              <a:gd name="T16" fmla="*/ 28940873 w 127000"/>
              <a:gd name="T17" fmla="*/ 5621 h 1609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00"/>
              <a:gd name="T28" fmla="*/ 0 h 160997"/>
              <a:gd name="T29" fmla="*/ 127000 w 127000"/>
              <a:gd name="T30" fmla="*/ 160997 h 1609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00" h="160997">
                <a:moveTo>
                  <a:pt x="101600" y="33997"/>
                </a:moveTo>
                <a:cubicBezTo>
                  <a:pt x="80454" y="23424"/>
                  <a:pt x="50930" y="0"/>
                  <a:pt x="25400" y="25530"/>
                </a:cubicBezTo>
                <a:cubicBezTo>
                  <a:pt x="12779" y="38151"/>
                  <a:pt x="14111" y="59397"/>
                  <a:pt x="8467" y="76330"/>
                </a:cubicBezTo>
                <a:lnTo>
                  <a:pt x="0" y="101730"/>
                </a:lnTo>
                <a:cubicBezTo>
                  <a:pt x="2822" y="110197"/>
                  <a:pt x="3875" y="119477"/>
                  <a:pt x="8467" y="127130"/>
                </a:cubicBezTo>
                <a:cubicBezTo>
                  <a:pt x="16511" y="140537"/>
                  <a:pt x="39261" y="153304"/>
                  <a:pt x="50800" y="160997"/>
                </a:cubicBezTo>
                <a:cubicBezTo>
                  <a:pt x="66802" y="156996"/>
                  <a:pt x="99240" y="152921"/>
                  <a:pt x="110067" y="135597"/>
                </a:cubicBezTo>
                <a:cubicBezTo>
                  <a:pt x="119527" y="120461"/>
                  <a:pt x="127000" y="84797"/>
                  <a:pt x="127000" y="84797"/>
                </a:cubicBezTo>
                <a:lnTo>
                  <a:pt x="101600" y="33997"/>
                </a:lnTo>
                <a:close/>
              </a:path>
            </a:pathLst>
          </a:custGeom>
          <a:solidFill>
            <a:schemeClr val="tx1"/>
          </a:solidFill>
          <a:ln w="9525">
            <a:solidFill>
              <a:schemeClr val="tx1"/>
            </a:solidFill>
            <a:round/>
            <a:headEnd/>
            <a:tailEnd/>
          </a:ln>
        </p:spPr>
        <p:txBody>
          <a:bodyPr/>
          <a:lstStyle/>
          <a:p>
            <a:endParaRPr lang="en-US"/>
          </a:p>
        </p:txBody>
      </p:sp>
    </p:spTree>
  </p:cSld>
  <p:clrMapOvr>
    <a:masterClrMapping/>
  </p:clrMapOvr>
  <p:transition>
    <p:cu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4" name="Group 5"/>
          <p:cNvGrpSpPr>
            <a:grpSpLocks/>
          </p:cNvGrpSpPr>
          <p:nvPr/>
        </p:nvGrpSpPr>
        <p:grpSpPr bwMode="auto">
          <a:xfrm>
            <a:off x="1371600" y="2547938"/>
            <a:ext cx="6477000" cy="2176462"/>
            <a:chOff x="1676400" y="2362200"/>
            <a:chExt cx="6477000" cy="2176463"/>
          </a:xfrm>
        </p:grpSpPr>
        <p:sp>
          <p:nvSpPr>
            <p:cNvPr id="59395" name="Isosceles Triangle 34"/>
            <p:cNvSpPr>
              <a:spLocks noChangeArrowheads="1"/>
            </p:cNvSpPr>
            <p:nvPr/>
          </p:nvSpPr>
          <p:spPr bwMode="auto">
            <a:xfrm>
              <a:off x="4419600" y="3543300"/>
              <a:ext cx="1155700" cy="995363"/>
            </a:xfrm>
            <a:prstGeom prst="triangle">
              <a:avLst>
                <a:gd name="adj" fmla="val 50000"/>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59396" name="Rectangle 35"/>
            <p:cNvSpPr>
              <a:spLocks noChangeArrowheads="1"/>
            </p:cNvSpPr>
            <p:nvPr/>
          </p:nvSpPr>
          <p:spPr bwMode="auto">
            <a:xfrm rot="1049248">
              <a:off x="1676400" y="3298825"/>
              <a:ext cx="6477000" cy="228600"/>
            </a:xfrm>
            <a:prstGeom prst="rect">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17" name="Trapezoid 16"/>
            <p:cNvSpPr/>
            <p:nvPr/>
          </p:nvSpPr>
          <p:spPr bwMode="auto">
            <a:xfrm rot="1036504">
              <a:off x="5813425" y="2362200"/>
              <a:ext cx="2286000" cy="1524001"/>
            </a:xfrm>
            <a:prstGeom prst="trapezoid">
              <a:avLst/>
            </a:prstGeom>
            <a:solidFill>
              <a:srgbClr val="004278"/>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sz="1800" b="0">
                  <a:solidFill>
                    <a:srgbClr val="FFFFFF"/>
                  </a:solidFill>
                  <a:latin typeface="Impact" pitchFamily="-107" charset="0"/>
                  <a:ea typeface="ＭＳ Ｐゴシック" pitchFamily="-107" charset="-128"/>
                </a:rPr>
                <a:t>TRADITIONAL</a:t>
              </a:r>
            </a:p>
            <a:p>
              <a:pPr algn="ctr" eaLnBrk="0" hangingPunct="0">
                <a:defRPr/>
              </a:pPr>
              <a:r>
                <a:rPr lang="en-US" sz="1800" b="0">
                  <a:solidFill>
                    <a:srgbClr val="FFFFFF"/>
                  </a:solidFill>
                  <a:latin typeface="Impact" pitchFamily="-107" charset="0"/>
                  <a:ea typeface="ＭＳ Ｐゴシック" pitchFamily="-107" charset="-128"/>
                </a:rPr>
                <a:t>ASSESSMENT</a:t>
              </a:r>
            </a:p>
          </p:txBody>
        </p:sp>
      </p:gr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418" name="Group 6"/>
          <p:cNvGrpSpPr>
            <a:grpSpLocks/>
          </p:cNvGrpSpPr>
          <p:nvPr/>
        </p:nvGrpSpPr>
        <p:grpSpPr bwMode="auto">
          <a:xfrm>
            <a:off x="1295400" y="1911350"/>
            <a:ext cx="6477000" cy="2825750"/>
            <a:chOff x="1371763" y="1911223"/>
            <a:chExt cx="6477000" cy="2825877"/>
          </a:xfrm>
        </p:grpSpPr>
        <p:sp>
          <p:nvSpPr>
            <p:cNvPr id="60419" name="Isosceles Triangle 13"/>
            <p:cNvSpPr>
              <a:spLocks noChangeArrowheads="1"/>
            </p:cNvSpPr>
            <p:nvPr/>
          </p:nvSpPr>
          <p:spPr bwMode="auto">
            <a:xfrm>
              <a:off x="4038926" y="3741738"/>
              <a:ext cx="1155700" cy="995362"/>
            </a:xfrm>
            <a:prstGeom prst="triangle">
              <a:avLst>
                <a:gd name="adj" fmla="val 50000"/>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60420" name="Isosceles Triangle 34"/>
            <p:cNvSpPr>
              <a:spLocks noChangeArrowheads="1"/>
            </p:cNvSpPr>
            <p:nvPr/>
          </p:nvSpPr>
          <p:spPr bwMode="auto">
            <a:xfrm>
              <a:off x="4038926" y="3741738"/>
              <a:ext cx="1155700" cy="995362"/>
            </a:xfrm>
            <a:prstGeom prst="triangle">
              <a:avLst>
                <a:gd name="adj" fmla="val 50000"/>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60421" name="Rectangle 35"/>
            <p:cNvSpPr>
              <a:spLocks noChangeArrowheads="1"/>
            </p:cNvSpPr>
            <p:nvPr/>
          </p:nvSpPr>
          <p:spPr bwMode="auto">
            <a:xfrm rot="-4980">
              <a:off x="1371763" y="3497263"/>
              <a:ext cx="6477000" cy="228600"/>
            </a:xfrm>
            <a:prstGeom prst="rect">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11" name="Trapezoid 10"/>
            <p:cNvSpPr/>
            <p:nvPr/>
          </p:nvSpPr>
          <p:spPr bwMode="auto">
            <a:xfrm rot="21582276">
              <a:off x="5405601" y="1911223"/>
              <a:ext cx="2417762" cy="1524068"/>
            </a:xfrm>
            <a:prstGeom prst="trapezoid">
              <a:avLst/>
            </a:prstGeom>
            <a:solidFill>
              <a:srgbClr val="004278"/>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b="0">
                  <a:solidFill>
                    <a:srgbClr val="FFFFFF"/>
                  </a:solidFill>
                  <a:latin typeface="Impact" pitchFamily="-107" charset="0"/>
                  <a:ea typeface="ＭＳ Ｐゴシック" pitchFamily="-107" charset="-128"/>
                </a:rPr>
                <a:t>CONTENT</a:t>
              </a:r>
            </a:p>
          </p:txBody>
        </p:sp>
        <p:sp>
          <p:nvSpPr>
            <p:cNvPr id="12" name="Trapezoid 11"/>
            <p:cNvSpPr/>
            <p:nvPr/>
          </p:nvSpPr>
          <p:spPr bwMode="auto">
            <a:xfrm rot="21582276">
              <a:off x="1389226" y="1911223"/>
              <a:ext cx="2417762" cy="1524068"/>
            </a:xfrm>
            <a:prstGeom prst="trapezoid">
              <a:avLst/>
            </a:prstGeom>
            <a:solidFill>
              <a:srgbClr val="B6121B"/>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sz="2000" b="0" dirty="0">
                  <a:solidFill>
                    <a:srgbClr val="FFFFFF"/>
                  </a:solidFill>
                  <a:latin typeface="Impact" pitchFamily="-107" charset="0"/>
                  <a:ea typeface="ＭＳ Ｐゴシック" pitchFamily="-107" charset="-128"/>
                </a:rPr>
                <a:t>PROFESSIONAL</a:t>
              </a:r>
            </a:p>
            <a:p>
              <a:pPr algn="ctr" eaLnBrk="0" hangingPunct="0">
                <a:defRPr/>
              </a:pPr>
              <a:r>
                <a:rPr lang="en-US" sz="2000" b="0" dirty="0">
                  <a:solidFill>
                    <a:srgbClr val="FFFFFF"/>
                  </a:solidFill>
                  <a:latin typeface="Impact" pitchFamily="-107" charset="0"/>
                  <a:ea typeface="ＭＳ Ｐゴシック" pitchFamily="-107" charset="-128"/>
                </a:rPr>
                <a:t>SKILLS</a:t>
              </a:r>
            </a:p>
          </p:txBody>
        </p:sp>
      </p:gr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6"/>
          <p:cNvSpPr>
            <a:spLocks noChangeArrowheads="1"/>
          </p:cNvSpPr>
          <p:nvPr/>
        </p:nvSpPr>
        <p:spPr bwMode="auto">
          <a:xfrm>
            <a:off x="685800" y="0"/>
            <a:ext cx="1219200" cy="7620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61443" name="Rectangle 18"/>
          <p:cNvSpPr>
            <a:spLocks noChangeArrowheads="1"/>
          </p:cNvSpPr>
          <p:nvPr/>
        </p:nvSpPr>
        <p:spPr bwMode="auto">
          <a:xfrm>
            <a:off x="3124200" y="0"/>
            <a:ext cx="1219200" cy="7620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61444" name="Rectangle 19"/>
          <p:cNvSpPr>
            <a:spLocks noChangeArrowheads="1"/>
          </p:cNvSpPr>
          <p:nvPr/>
        </p:nvSpPr>
        <p:spPr bwMode="auto">
          <a:xfrm>
            <a:off x="5562600" y="0"/>
            <a:ext cx="1219200" cy="7620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61445" name="Rectangle 20"/>
          <p:cNvSpPr>
            <a:spLocks noChangeArrowheads="1"/>
          </p:cNvSpPr>
          <p:nvPr/>
        </p:nvSpPr>
        <p:spPr bwMode="auto">
          <a:xfrm>
            <a:off x="8001000" y="0"/>
            <a:ext cx="1143000" cy="7620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61446" name="Rectangle 21"/>
          <p:cNvSpPr>
            <a:spLocks noChangeArrowheads="1"/>
          </p:cNvSpPr>
          <p:nvPr/>
        </p:nvSpPr>
        <p:spPr bwMode="auto">
          <a:xfrm>
            <a:off x="685800" y="6172200"/>
            <a:ext cx="1219200" cy="4572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61447" name="Rectangle 22"/>
          <p:cNvSpPr>
            <a:spLocks noChangeArrowheads="1"/>
          </p:cNvSpPr>
          <p:nvPr/>
        </p:nvSpPr>
        <p:spPr bwMode="auto">
          <a:xfrm>
            <a:off x="3124200" y="6172200"/>
            <a:ext cx="1219200" cy="4572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61448" name="Rectangle 23"/>
          <p:cNvSpPr>
            <a:spLocks noChangeArrowheads="1"/>
          </p:cNvSpPr>
          <p:nvPr/>
        </p:nvSpPr>
        <p:spPr bwMode="auto">
          <a:xfrm>
            <a:off x="5562600" y="6172200"/>
            <a:ext cx="1219200" cy="4572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61449" name="Rectangle 24"/>
          <p:cNvSpPr>
            <a:spLocks noChangeArrowheads="1"/>
          </p:cNvSpPr>
          <p:nvPr/>
        </p:nvSpPr>
        <p:spPr bwMode="auto">
          <a:xfrm>
            <a:off x="8001000" y="6172200"/>
            <a:ext cx="1143000" cy="457200"/>
          </a:xfrm>
          <a:prstGeom prst="rect">
            <a:avLst/>
          </a:prstGeom>
          <a:solidFill>
            <a:schemeClr val="accent1"/>
          </a:solidFill>
          <a:ln w="9525">
            <a:noFill/>
            <a:round/>
            <a:headEnd/>
            <a:tailEnd/>
          </a:ln>
        </p:spPr>
        <p:txBody>
          <a:bodyPr/>
          <a:lstStyle/>
          <a:p>
            <a:pPr eaLnBrk="0" hangingPunct="0"/>
            <a:endParaRPr lang="en-US" b="0">
              <a:latin typeface="Times" pitchFamily="-107" charset="0"/>
            </a:endParaRPr>
          </a:p>
        </p:txBody>
      </p:sp>
      <p:sp>
        <p:nvSpPr>
          <p:cNvPr id="61450" name="TextBox 3"/>
          <p:cNvSpPr txBox="1">
            <a:spLocks noChangeArrowheads="1"/>
          </p:cNvSpPr>
          <p:nvPr/>
        </p:nvSpPr>
        <p:spPr bwMode="auto">
          <a:xfrm>
            <a:off x="1066800" y="1190625"/>
            <a:ext cx="7315200" cy="4524375"/>
          </a:xfrm>
          <a:prstGeom prst="rect">
            <a:avLst/>
          </a:prstGeom>
          <a:noFill/>
          <a:ln w="9525">
            <a:noFill/>
            <a:miter lim="800000"/>
            <a:headEnd/>
            <a:tailEnd/>
          </a:ln>
        </p:spPr>
        <p:txBody>
          <a:bodyPr>
            <a:spAutoFit/>
          </a:bodyPr>
          <a:lstStyle/>
          <a:p>
            <a:pPr eaLnBrk="0" hangingPunct="0"/>
            <a:r>
              <a:rPr lang="en-US" sz="4800"/>
              <a:t>Professional Skills</a:t>
            </a:r>
          </a:p>
          <a:p>
            <a:pPr eaLnBrk="0" hangingPunct="0"/>
            <a:r>
              <a:rPr lang="en-US" sz="4800" b="0"/>
              <a:t>explicitly</a:t>
            </a:r>
            <a:r>
              <a:rPr lang="en-US" sz="4800" b="0" i="1"/>
              <a:t> taught and</a:t>
            </a:r>
          </a:p>
          <a:p>
            <a:pPr eaLnBrk="0" hangingPunct="0"/>
            <a:r>
              <a:rPr lang="en-US" sz="4800" b="0" i="1"/>
              <a:t>assessed </a:t>
            </a:r>
            <a:r>
              <a:rPr lang="en-US" sz="4800" b="0"/>
              <a:t>(T+A)</a:t>
            </a:r>
            <a:r>
              <a:rPr lang="en-US" sz="4800" b="0" i="1"/>
              <a:t> </a:t>
            </a:r>
            <a:r>
              <a:rPr lang="en-US" sz="4800" b="0"/>
              <a:t>o</a:t>
            </a:r>
            <a:r>
              <a:rPr lang="en-US" sz="4800" b="0" i="1"/>
              <a:t>r</a:t>
            </a:r>
          </a:p>
          <a:p>
            <a:pPr eaLnBrk="0" hangingPunct="0"/>
            <a:r>
              <a:rPr lang="en-US" sz="4800" b="0" i="1"/>
              <a:t>encouraged</a:t>
            </a:r>
            <a:r>
              <a:rPr lang="en-US" sz="4800" b="0"/>
              <a:t> (E)</a:t>
            </a:r>
            <a:r>
              <a:rPr lang="en-US" sz="4800" b="0" i="1"/>
              <a:t> </a:t>
            </a:r>
            <a:r>
              <a:rPr lang="en-US" sz="4800" b="0"/>
              <a:t>by project work, but not taught</a:t>
            </a:r>
          </a:p>
          <a:p>
            <a:pPr eaLnBrk="0" hangingPunct="0"/>
            <a:r>
              <a:rPr lang="en-US" sz="4800" b="0"/>
              <a:t>or assessed</a:t>
            </a:r>
            <a:r>
              <a:rPr lang="en-US" sz="4800" b="0" i="1"/>
              <a:t>:</a:t>
            </a:r>
          </a:p>
        </p:txBody>
      </p:sp>
      <p:sp>
        <p:nvSpPr>
          <p:cNvPr id="61451" name="Rectangle 4"/>
          <p:cNvSpPr>
            <a:spLocks noChangeArrowheads="1"/>
          </p:cNvSpPr>
          <p:nvPr/>
        </p:nvSpPr>
        <p:spPr bwMode="auto">
          <a:xfrm>
            <a:off x="685800" y="762000"/>
            <a:ext cx="7543800" cy="5410200"/>
          </a:xfrm>
          <a:prstGeom prst="rect">
            <a:avLst/>
          </a:prstGeom>
          <a:noFill/>
          <a:ln w="9525">
            <a:solidFill>
              <a:schemeClr val="tx1"/>
            </a:solidFill>
            <a:round/>
            <a:headEnd/>
            <a:tailEnd/>
          </a:ln>
        </p:spPr>
        <p:txBody>
          <a:bodyPr/>
          <a:lstStyle/>
          <a:p>
            <a:pPr eaLnBrk="0" hangingPunct="0"/>
            <a:endParaRPr lang="en-US" b="0">
              <a:latin typeface="Times" pitchFamily="-107" charset="0"/>
            </a:endParaRPr>
          </a:p>
        </p:txBody>
      </p:sp>
      <p:cxnSp>
        <p:nvCxnSpPr>
          <p:cNvPr id="61452" name="Straight Connector 7"/>
          <p:cNvCxnSpPr>
            <a:cxnSpLocks noChangeShapeType="1"/>
          </p:cNvCxnSpPr>
          <p:nvPr/>
        </p:nvCxnSpPr>
        <p:spPr bwMode="auto">
          <a:xfrm rot="5400000" flipH="1" flipV="1">
            <a:off x="304801" y="381000"/>
            <a:ext cx="762000" cy="3175"/>
          </a:xfrm>
          <a:prstGeom prst="line">
            <a:avLst/>
          </a:prstGeom>
          <a:noFill/>
          <a:ln w="9525">
            <a:solidFill>
              <a:schemeClr val="tx1"/>
            </a:solidFill>
            <a:round/>
            <a:headEnd/>
            <a:tailEnd/>
          </a:ln>
        </p:spPr>
      </p:cxnSp>
      <p:cxnSp>
        <p:nvCxnSpPr>
          <p:cNvPr id="61453" name="Straight Connector 9"/>
          <p:cNvCxnSpPr>
            <a:cxnSpLocks noChangeShapeType="1"/>
          </p:cNvCxnSpPr>
          <p:nvPr/>
        </p:nvCxnSpPr>
        <p:spPr bwMode="auto">
          <a:xfrm>
            <a:off x="8229600" y="762000"/>
            <a:ext cx="914400" cy="1588"/>
          </a:xfrm>
          <a:prstGeom prst="line">
            <a:avLst/>
          </a:prstGeom>
          <a:noFill/>
          <a:ln w="9525">
            <a:solidFill>
              <a:schemeClr val="tx1"/>
            </a:solidFill>
            <a:round/>
            <a:headEnd/>
            <a:tailEnd/>
          </a:ln>
        </p:spPr>
      </p:cxnSp>
      <p:cxnSp>
        <p:nvCxnSpPr>
          <p:cNvPr id="61454" name="Straight Connector 11"/>
          <p:cNvCxnSpPr>
            <a:cxnSpLocks noChangeShapeType="1"/>
          </p:cNvCxnSpPr>
          <p:nvPr/>
        </p:nvCxnSpPr>
        <p:spPr bwMode="auto">
          <a:xfrm>
            <a:off x="8229600" y="6172200"/>
            <a:ext cx="914400" cy="1588"/>
          </a:xfrm>
          <a:prstGeom prst="line">
            <a:avLst/>
          </a:prstGeom>
          <a:noFill/>
          <a:ln w="9525">
            <a:solidFill>
              <a:schemeClr val="tx1"/>
            </a:solidFill>
            <a:round/>
            <a:headEnd/>
            <a:tailEnd/>
          </a:ln>
        </p:spPr>
      </p:cxnSp>
      <p:cxnSp>
        <p:nvCxnSpPr>
          <p:cNvPr id="61455" name="Straight Connector 15"/>
          <p:cNvCxnSpPr>
            <a:cxnSpLocks noChangeShapeType="1"/>
          </p:cNvCxnSpPr>
          <p:nvPr/>
        </p:nvCxnSpPr>
        <p:spPr bwMode="auto">
          <a:xfrm rot="5400000">
            <a:off x="457201" y="6400800"/>
            <a:ext cx="457200" cy="3175"/>
          </a:xfrm>
          <a:prstGeom prst="line">
            <a:avLst/>
          </a:prstGeom>
          <a:noFill/>
          <a:ln w="9525">
            <a:solidFill>
              <a:schemeClr val="tx1"/>
            </a:solidFill>
            <a:round/>
            <a:headEnd/>
            <a:tailEnd/>
          </a:ln>
        </p:spPr>
      </p:cxnSp>
      <p:cxnSp>
        <p:nvCxnSpPr>
          <p:cNvPr id="61456" name="Straight Connector 10"/>
          <p:cNvCxnSpPr>
            <a:cxnSpLocks noChangeShapeType="1"/>
          </p:cNvCxnSpPr>
          <p:nvPr/>
        </p:nvCxnSpPr>
        <p:spPr bwMode="auto">
          <a:xfrm>
            <a:off x="8229600" y="2514600"/>
            <a:ext cx="914400" cy="1588"/>
          </a:xfrm>
          <a:prstGeom prst="line">
            <a:avLst/>
          </a:prstGeom>
          <a:noFill/>
          <a:ln w="9525">
            <a:solidFill>
              <a:schemeClr val="tx1"/>
            </a:solidFill>
            <a:round/>
            <a:headEnd/>
            <a:tailEnd/>
          </a:ln>
        </p:spPr>
      </p:cxnSp>
      <p:cxnSp>
        <p:nvCxnSpPr>
          <p:cNvPr id="61457" name="Straight Connector 12"/>
          <p:cNvCxnSpPr>
            <a:cxnSpLocks noChangeShapeType="1"/>
          </p:cNvCxnSpPr>
          <p:nvPr/>
        </p:nvCxnSpPr>
        <p:spPr bwMode="auto">
          <a:xfrm>
            <a:off x="8229600" y="4419600"/>
            <a:ext cx="914400" cy="1588"/>
          </a:xfrm>
          <a:prstGeom prst="line">
            <a:avLst/>
          </a:prstGeom>
          <a:noFill/>
          <a:ln w="9525">
            <a:solidFill>
              <a:schemeClr val="tx1"/>
            </a:solidFill>
            <a:round/>
            <a:headEnd/>
            <a:tailEnd/>
          </a:ln>
        </p:spPr>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0001" name="Group 17"/>
          <p:cNvGraphicFramePr>
            <a:graphicFrameLocks noGrp="1"/>
          </p:cNvGraphicFramePr>
          <p:nvPr/>
        </p:nvGraphicFramePr>
        <p:xfrm>
          <a:off x="1066800" y="838200"/>
          <a:ext cx="7010400" cy="5165735"/>
        </p:xfrm>
        <a:graphic>
          <a:graphicData uri="http://schemas.openxmlformats.org/drawingml/2006/table">
            <a:tbl>
              <a:tblPr/>
              <a:tblGrid>
                <a:gridCol w="3124200"/>
                <a:gridCol w="3886200"/>
              </a:tblGrid>
              <a:tr h="47461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bg1"/>
                          </a:solidFill>
                          <a:effectLst/>
                          <a:latin typeface="Calibri" pitchFamily="-107" charset="0"/>
                          <a:ea typeface="ＭＳ Ｐゴシック" pitchFamily="-107" charset="-128"/>
                        </a:rPr>
                        <a:t>PROFESSIONAL SKILL</a:t>
                      </a:r>
                    </a:p>
                  </a:txBody>
                  <a:tcPr marT="45716" marB="45716"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1" i="0" u="none" strike="noStrike" cap="none" normalizeH="0" baseline="0" smtClean="0">
                          <a:ln>
                            <a:noFill/>
                          </a:ln>
                          <a:solidFill>
                            <a:schemeClr val="bg1"/>
                          </a:solidFill>
                          <a:effectLst/>
                          <a:latin typeface="Calibri" pitchFamily="-107" charset="0"/>
                          <a:ea typeface="ＭＳ Ｐゴシック" pitchFamily="-107" charset="-128"/>
                        </a:rPr>
                        <a:t>ASSESSMENT</a:t>
                      </a:r>
                    </a:p>
                  </a:txBody>
                  <a:tcPr marT="45716" marB="45716" horzOverflow="overflow">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1517495">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Critical Thinking</a:t>
                      </a:r>
                    </a:p>
                  </a:txBody>
                  <a:tcPr marT="45716" marB="45716"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Journal</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Test Questions &amp; Performance Tasks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Written or Oral Explanation</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Portfolio Defense</a:t>
                      </a:r>
                    </a:p>
                  </a:txBody>
                  <a:tcPr marT="45716" marB="45716"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82577">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Collaboration</a:t>
                      </a:r>
                    </a:p>
                  </a:txBody>
                  <a:tcPr marT="45716" marB="45716"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Journal</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Written or Oral Reports</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Teacher Observations</a:t>
                      </a:r>
                    </a:p>
                  </a:txBody>
                  <a:tcPr marT="45716" marB="45716"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591038">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Calibri" pitchFamily="-107" charset="0"/>
                          <a:ea typeface="ＭＳ Ｐゴシック" pitchFamily="-107" charset="-128"/>
                        </a:rPr>
                        <a:t>Communication</a:t>
                      </a:r>
                    </a:p>
                  </a:txBody>
                  <a:tcPr marT="45716" marB="45716"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200" b="0" i="0" u="none" strike="noStrike" cap="none" normalizeH="0" baseline="0" dirty="0" smtClean="0">
                        <a:ln>
                          <a:noFill/>
                        </a:ln>
                        <a:solidFill>
                          <a:schemeClr val="tx1"/>
                        </a:solidFill>
                        <a:effectLst/>
                        <a:latin typeface="Calibri" pitchFamily="-107" charset="0"/>
                        <a:ea typeface="ＭＳ Ｐゴシック" pitchFamily="-107"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Written Product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Multimedia</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rPr>
                        <a:t>Oral Presentation</a:t>
                      </a:r>
                    </a:p>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Calibri" pitchFamily="-107" charset="0"/>
                        <a:ea typeface="ＭＳ Ｐゴシック" pitchFamily="-107" charset="-128"/>
                      </a:endParaRPr>
                    </a:p>
                  </a:txBody>
                  <a:tcPr marT="45716" marB="45716"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Group 9"/>
          <p:cNvGrpSpPr>
            <a:grpSpLocks/>
          </p:cNvGrpSpPr>
          <p:nvPr/>
        </p:nvGrpSpPr>
        <p:grpSpPr bwMode="auto">
          <a:xfrm>
            <a:off x="1295400" y="1911350"/>
            <a:ext cx="6477000" cy="2825750"/>
            <a:chOff x="1371763" y="1911223"/>
            <a:chExt cx="6477000" cy="2825877"/>
          </a:xfrm>
        </p:grpSpPr>
        <p:sp>
          <p:nvSpPr>
            <p:cNvPr id="63491" name="Isosceles Triangle 13"/>
            <p:cNvSpPr>
              <a:spLocks noChangeArrowheads="1"/>
            </p:cNvSpPr>
            <p:nvPr/>
          </p:nvSpPr>
          <p:spPr bwMode="auto">
            <a:xfrm>
              <a:off x="4038926" y="3741738"/>
              <a:ext cx="1155700" cy="995362"/>
            </a:xfrm>
            <a:prstGeom prst="triangle">
              <a:avLst>
                <a:gd name="adj" fmla="val 50000"/>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63492" name="Isosceles Triangle 34"/>
            <p:cNvSpPr>
              <a:spLocks noChangeArrowheads="1"/>
            </p:cNvSpPr>
            <p:nvPr/>
          </p:nvSpPr>
          <p:spPr bwMode="auto">
            <a:xfrm>
              <a:off x="4038926" y="3741738"/>
              <a:ext cx="1155700" cy="995362"/>
            </a:xfrm>
            <a:prstGeom prst="triangle">
              <a:avLst>
                <a:gd name="adj" fmla="val 50000"/>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63493" name="Rectangle 35"/>
            <p:cNvSpPr>
              <a:spLocks noChangeArrowheads="1"/>
            </p:cNvSpPr>
            <p:nvPr/>
          </p:nvSpPr>
          <p:spPr bwMode="auto">
            <a:xfrm rot="-4980">
              <a:off x="1371763" y="3497263"/>
              <a:ext cx="6477000" cy="228600"/>
            </a:xfrm>
            <a:prstGeom prst="rect">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9" name="Trapezoid 8"/>
            <p:cNvSpPr/>
            <p:nvPr/>
          </p:nvSpPr>
          <p:spPr bwMode="auto">
            <a:xfrm rot="21582276">
              <a:off x="5405601" y="1911223"/>
              <a:ext cx="2417762" cy="1524068"/>
            </a:xfrm>
            <a:prstGeom prst="trapezoid">
              <a:avLst/>
            </a:prstGeom>
            <a:solidFill>
              <a:srgbClr val="004278"/>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b="0">
                  <a:solidFill>
                    <a:srgbClr val="FFFFFF"/>
                  </a:solidFill>
                  <a:latin typeface="Impact" pitchFamily="-107" charset="0"/>
                  <a:ea typeface="ＭＳ Ｐゴシック" pitchFamily="-107" charset="-128"/>
                </a:rPr>
                <a:t>SUMMATIVE</a:t>
              </a:r>
            </a:p>
          </p:txBody>
        </p:sp>
        <p:sp>
          <p:nvSpPr>
            <p:cNvPr id="8" name="Trapezoid 7"/>
            <p:cNvSpPr/>
            <p:nvPr/>
          </p:nvSpPr>
          <p:spPr bwMode="auto">
            <a:xfrm rot="21582276">
              <a:off x="1389226" y="1911223"/>
              <a:ext cx="2417762" cy="1524068"/>
            </a:xfrm>
            <a:prstGeom prst="trapezoid">
              <a:avLst/>
            </a:prstGeom>
            <a:solidFill>
              <a:srgbClr val="B6121B"/>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b="0">
                  <a:solidFill>
                    <a:srgbClr val="FFFFFF"/>
                  </a:solidFill>
                  <a:latin typeface="Impact" pitchFamily="-107" charset="0"/>
                  <a:ea typeface="ＭＳ Ｐゴシック" pitchFamily="-107" charset="-128"/>
                </a:rPr>
                <a:t>FORMATIVE</a:t>
              </a:r>
            </a:p>
          </p:txBody>
        </p: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Group 6"/>
          <p:cNvGrpSpPr>
            <a:grpSpLocks/>
          </p:cNvGrpSpPr>
          <p:nvPr/>
        </p:nvGrpSpPr>
        <p:grpSpPr bwMode="auto">
          <a:xfrm>
            <a:off x="1371600" y="1358900"/>
            <a:ext cx="6477000" cy="3365500"/>
            <a:chOff x="1676400" y="1173163"/>
            <a:chExt cx="6477000" cy="3365500"/>
          </a:xfrm>
        </p:grpSpPr>
        <p:sp>
          <p:nvSpPr>
            <p:cNvPr id="64515" name="Isosceles Triangle 6"/>
            <p:cNvSpPr>
              <a:spLocks noChangeArrowheads="1"/>
            </p:cNvSpPr>
            <p:nvPr/>
          </p:nvSpPr>
          <p:spPr bwMode="auto">
            <a:xfrm>
              <a:off x="4419600" y="3543300"/>
              <a:ext cx="1155700" cy="995363"/>
            </a:xfrm>
            <a:prstGeom prst="triangle">
              <a:avLst>
                <a:gd name="adj" fmla="val 50000"/>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64516" name="Rectangle 7"/>
            <p:cNvSpPr>
              <a:spLocks noChangeArrowheads="1"/>
            </p:cNvSpPr>
            <p:nvPr/>
          </p:nvSpPr>
          <p:spPr bwMode="auto">
            <a:xfrm>
              <a:off x="1676400" y="3298825"/>
              <a:ext cx="6477000" cy="228600"/>
            </a:xfrm>
            <a:prstGeom prst="rect">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9" name="Trapezoid 8"/>
            <p:cNvSpPr/>
            <p:nvPr/>
          </p:nvSpPr>
          <p:spPr bwMode="auto">
            <a:xfrm rot="21587256">
              <a:off x="5813425" y="1747838"/>
              <a:ext cx="2286000" cy="1524000"/>
            </a:xfrm>
            <a:prstGeom prst="trapezoid">
              <a:avLst/>
            </a:prstGeom>
            <a:solidFill>
              <a:srgbClr val="004278"/>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b="0">
                  <a:solidFill>
                    <a:srgbClr val="FFFFFF"/>
                  </a:solidFill>
                  <a:latin typeface="Impact" pitchFamily="-107" charset="0"/>
                  <a:ea typeface="ＭＳ Ｐゴシック" pitchFamily="-107" charset="-128"/>
                </a:rPr>
                <a:t>TEACHER</a:t>
              </a:r>
            </a:p>
          </p:txBody>
        </p:sp>
        <p:sp>
          <p:nvSpPr>
            <p:cNvPr id="12" name="Trapezoid 11"/>
            <p:cNvSpPr/>
            <p:nvPr/>
          </p:nvSpPr>
          <p:spPr bwMode="auto">
            <a:xfrm>
              <a:off x="1873250" y="1173163"/>
              <a:ext cx="1555750" cy="1036638"/>
            </a:xfrm>
            <a:prstGeom prst="trapezoid">
              <a:avLst/>
            </a:prstGeom>
            <a:solidFill>
              <a:srgbClr val="B6121B"/>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sz="1600" b="0">
                  <a:solidFill>
                    <a:srgbClr val="FFFFFF"/>
                  </a:solidFill>
                  <a:latin typeface="Impact" pitchFamily="-107" charset="0"/>
                  <a:ea typeface="ＭＳ Ｐゴシック" pitchFamily="-107" charset="-128"/>
                </a:rPr>
                <a:t>SELF</a:t>
              </a:r>
            </a:p>
          </p:txBody>
        </p:sp>
        <p:sp>
          <p:nvSpPr>
            <p:cNvPr id="6" name="Trapezoid 5"/>
            <p:cNvSpPr/>
            <p:nvPr/>
          </p:nvSpPr>
          <p:spPr bwMode="auto">
            <a:xfrm>
              <a:off x="1905000" y="2239963"/>
              <a:ext cx="1555750" cy="1036638"/>
            </a:xfrm>
            <a:prstGeom prst="trapezoid">
              <a:avLst/>
            </a:prstGeom>
            <a:solidFill>
              <a:srgbClr val="B6121B"/>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sz="1600" b="0">
                  <a:solidFill>
                    <a:srgbClr val="FFFFFF"/>
                  </a:solidFill>
                  <a:latin typeface="Impact" pitchFamily="-107" charset="0"/>
                  <a:ea typeface="ＭＳ Ｐゴシック" pitchFamily="-107" charset="-128"/>
                </a:rPr>
                <a:t>PEER</a:t>
              </a:r>
            </a:p>
          </p:txBody>
        </p:sp>
      </p:grpSp>
      <p:sp>
        <p:nvSpPr>
          <p:cNvPr id="8" name="TextBox 7"/>
          <p:cNvSpPr txBox="1"/>
          <p:nvPr/>
        </p:nvSpPr>
        <p:spPr>
          <a:xfrm>
            <a:off x="3429000" y="5410200"/>
            <a:ext cx="2819400" cy="457200"/>
          </a:xfrm>
          <a:prstGeom prst="rect">
            <a:avLst/>
          </a:prstGeom>
          <a:noFill/>
        </p:spPr>
        <p:txBody>
          <a:bodyPr wrap="square" rtlCol="0">
            <a:spAutoFit/>
          </a:bodyPr>
          <a:lstStyle/>
          <a:p>
            <a:pPr algn="ctr"/>
            <a:r>
              <a:rPr lang="en-US" dirty="0" smtClean="0">
                <a:hlinkClick r:id="rId3" action="ppaction://hlinkfile"/>
              </a:rPr>
              <a:t>Video</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ChangeArrowheads="1"/>
          </p:cNvSpPr>
          <p:nvPr/>
        </p:nvSpPr>
        <p:spPr bwMode="auto">
          <a:xfrm>
            <a:off x="0" y="0"/>
            <a:ext cx="9144000" cy="6629400"/>
          </a:xfrm>
          <a:prstGeom prst="rect">
            <a:avLst/>
          </a:prstGeom>
          <a:solidFill>
            <a:srgbClr val="F6F6F6"/>
          </a:solidFill>
          <a:ln w="9525">
            <a:noFill/>
            <a:round/>
            <a:headEnd/>
            <a:tailEnd/>
          </a:ln>
        </p:spPr>
        <p:txBody>
          <a:bodyPr/>
          <a:lstStyle/>
          <a:p>
            <a:pPr eaLnBrk="0" hangingPunct="0"/>
            <a:endParaRPr lang="en-US" b="0">
              <a:latin typeface="Times" pitchFamily="-107" charset="0"/>
            </a:endParaRPr>
          </a:p>
        </p:txBody>
      </p:sp>
      <p:sp>
        <p:nvSpPr>
          <p:cNvPr id="14339" name="TextBox 6"/>
          <p:cNvSpPr txBox="1">
            <a:spLocks noChangeArrowheads="1"/>
          </p:cNvSpPr>
          <p:nvPr/>
        </p:nvSpPr>
        <p:spPr bwMode="auto">
          <a:xfrm>
            <a:off x="1828800" y="4724400"/>
            <a:ext cx="6707188" cy="892175"/>
          </a:xfrm>
          <a:prstGeom prst="rect">
            <a:avLst/>
          </a:prstGeom>
          <a:noFill/>
          <a:ln w="9525">
            <a:noFill/>
            <a:miter lim="800000"/>
            <a:headEnd/>
            <a:tailEnd/>
          </a:ln>
        </p:spPr>
        <p:txBody>
          <a:bodyPr>
            <a:spAutoFit/>
          </a:bodyPr>
          <a:lstStyle/>
          <a:p>
            <a:pPr algn="r" eaLnBrk="0" hangingPunct="0"/>
            <a:r>
              <a:rPr lang="en-US" sz="2800"/>
              <a:t>“</a:t>
            </a:r>
            <a:r>
              <a:rPr lang="en-US" sz="2800">
                <a:latin typeface="Arial" pitchFamily="34" charset="0"/>
                <a:cs typeface="Arial" pitchFamily="34" charset="0"/>
              </a:rPr>
              <a:t>I can’t use traditional teaching tools</a:t>
            </a:r>
            <a:r>
              <a:rPr lang="en-US" sz="2800"/>
              <a:t>!” </a:t>
            </a:r>
          </a:p>
          <a:p>
            <a:pPr algn="r" eaLnBrk="0" hangingPunct="0"/>
            <a:r>
              <a:rPr lang="en-US"/>
              <a:t>	</a:t>
            </a:r>
            <a:r>
              <a:rPr lang="en-US" sz="1600"/>
              <a:t>– They</a:t>
            </a:r>
            <a:endParaRPr lang="en-US" sz="1600" i="1"/>
          </a:p>
        </p:txBody>
      </p:sp>
      <p:pic>
        <p:nvPicPr>
          <p:cNvPr id="14340" name="Picture 5" descr="chalkeraser.jpg"/>
          <p:cNvPicPr>
            <a:picLocks noChangeAspect="1"/>
          </p:cNvPicPr>
          <p:nvPr/>
        </p:nvPicPr>
        <p:blipFill>
          <a:blip r:embed="rId3" cstate="print"/>
          <a:srcRect/>
          <a:stretch>
            <a:fillRect/>
          </a:stretch>
        </p:blipFill>
        <p:spPr bwMode="auto">
          <a:xfrm>
            <a:off x="1066800" y="533400"/>
            <a:ext cx="6496050" cy="3962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8" name="Group 6"/>
          <p:cNvGrpSpPr>
            <a:grpSpLocks/>
          </p:cNvGrpSpPr>
          <p:nvPr/>
        </p:nvGrpSpPr>
        <p:grpSpPr bwMode="auto">
          <a:xfrm>
            <a:off x="1295400" y="1911350"/>
            <a:ext cx="6477000" cy="2825750"/>
            <a:chOff x="1371763" y="1911223"/>
            <a:chExt cx="6477000" cy="2825877"/>
          </a:xfrm>
        </p:grpSpPr>
        <p:sp>
          <p:nvSpPr>
            <p:cNvPr id="65539" name="Isosceles Triangle 13"/>
            <p:cNvSpPr>
              <a:spLocks noChangeArrowheads="1"/>
            </p:cNvSpPr>
            <p:nvPr/>
          </p:nvSpPr>
          <p:spPr bwMode="auto">
            <a:xfrm>
              <a:off x="4038926" y="3741738"/>
              <a:ext cx="1155700" cy="995362"/>
            </a:xfrm>
            <a:prstGeom prst="triangle">
              <a:avLst>
                <a:gd name="adj" fmla="val 50000"/>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65540" name="Isosceles Triangle 34"/>
            <p:cNvSpPr>
              <a:spLocks noChangeArrowheads="1"/>
            </p:cNvSpPr>
            <p:nvPr/>
          </p:nvSpPr>
          <p:spPr bwMode="auto">
            <a:xfrm>
              <a:off x="4038926" y="3741738"/>
              <a:ext cx="1155700" cy="995362"/>
            </a:xfrm>
            <a:prstGeom prst="triangle">
              <a:avLst>
                <a:gd name="adj" fmla="val 50000"/>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65541" name="Rectangle 35"/>
            <p:cNvSpPr>
              <a:spLocks noChangeArrowheads="1"/>
            </p:cNvSpPr>
            <p:nvPr/>
          </p:nvSpPr>
          <p:spPr bwMode="auto">
            <a:xfrm rot="-4980">
              <a:off x="1371763" y="3497263"/>
              <a:ext cx="6477000" cy="228600"/>
            </a:xfrm>
            <a:prstGeom prst="rect">
              <a:avLst/>
            </a:prstGeom>
            <a:solidFill>
              <a:srgbClr val="004278"/>
            </a:solidFill>
            <a:ln w="9525">
              <a:noFill/>
              <a:round/>
              <a:headEnd/>
              <a:tailEnd/>
            </a:ln>
          </p:spPr>
          <p:txBody>
            <a:bodyPr/>
            <a:lstStyle/>
            <a:p>
              <a:pPr eaLnBrk="0" hangingPunct="0"/>
              <a:endParaRPr lang="en-US" b="0">
                <a:latin typeface="Times" pitchFamily="-107" charset="0"/>
              </a:endParaRPr>
            </a:p>
          </p:txBody>
        </p:sp>
        <p:sp>
          <p:nvSpPr>
            <p:cNvPr id="11" name="Trapezoid 10"/>
            <p:cNvSpPr/>
            <p:nvPr/>
          </p:nvSpPr>
          <p:spPr bwMode="auto">
            <a:xfrm rot="21582276">
              <a:off x="5405601" y="1911223"/>
              <a:ext cx="2417762" cy="1524068"/>
            </a:xfrm>
            <a:prstGeom prst="trapezoid">
              <a:avLst/>
            </a:prstGeom>
            <a:solidFill>
              <a:srgbClr val="004278"/>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b="0">
                  <a:solidFill>
                    <a:srgbClr val="FFFFFF"/>
                  </a:solidFill>
                  <a:latin typeface="Impact" pitchFamily="-107" charset="0"/>
                  <a:ea typeface="ＭＳ Ｐゴシック" pitchFamily="-107" charset="-128"/>
                </a:rPr>
                <a:t>INDIVIDUAL</a:t>
              </a:r>
            </a:p>
          </p:txBody>
        </p:sp>
        <p:sp>
          <p:nvSpPr>
            <p:cNvPr id="12" name="Trapezoid 11"/>
            <p:cNvSpPr/>
            <p:nvPr/>
          </p:nvSpPr>
          <p:spPr bwMode="auto">
            <a:xfrm rot="21582276">
              <a:off x="1389226" y="1911223"/>
              <a:ext cx="2417762" cy="1524068"/>
            </a:xfrm>
            <a:prstGeom prst="trapezoid">
              <a:avLst/>
            </a:prstGeom>
            <a:solidFill>
              <a:srgbClr val="B6121B"/>
            </a:solidFill>
            <a:ln w="9525" cap="flat" cmpd="sng" algn="ctr">
              <a:solidFill>
                <a:srgbClr val="FFFFFF"/>
              </a:solidFill>
              <a:prstDash val="solid"/>
              <a:round/>
              <a:headEnd type="none" w="med" len="med"/>
              <a:tailEnd type="none" w="med" len="med"/>
            </a:ln>
            <a:effectLst/>
          </p:spPr>
          <p:txBody>
            <a:bodyPr anchor="ctr"/>
            <a:lstStyle/>
            <a:p>
              <a:pPr algn="ctr" eaLnBrk="0" hangingPunct="0">
                <a:defRPr/>
              </a:pPr>
              <a:r>
                <a:rPr lang="en-US" b="0">
                  <a:solidFill>
                    <a:srgbClr val="FFFFFF"/>
                  </a:solidFill>
                  <a:latin typeface="Impact" pitchFamily="-107" charset="0"/>
                  <a:ea typeface="ＭＳ Ｐゴシック" pitchFamily="-107" charset="-128"/>
                </a:rPr>
                <a:t>GROUP</a:t>
              </a:r>
            </a:p>
          </p:txBody>
        </p: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0001" name="Group 17"/>
          <p:cNvGraphicFramePr>
            <a:graphicFrameLocks noGrp="1"/>
          </p:cNvGraphicFramePr>
          <p:nvPr/>
        </p:nvGraphicFramePr>
        <p:xfrm>
          <a:off x="381000" y="349250"/>
          <a:ext cx="8458200" cy="6027759"/>
        </p:xfrm>
        <a:graphic>
          <a:graphicData uri="http://schemas.openxmlformats.org/drawingml/2006/table">
            <a:tbl>
              <a:tblPr/>
              <a:tblGrid>
                <a:gridCol w="1746250"/>
                <a:gridCol w="2206625"/>
                <a:gridCol w="2022475"/>
                <a:gridCol w="1103313"/>
                <a:gridCol w="1379537"/>
              </a:tblGrid>
              <a:tr h="335272">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Calibri" pitchFamily="-107" charset="0"/>
                          <a:ea typeface="ＭＳ Ｐゴシック" pitchFamily="-107" charset="-128"/>
                        </a:rPr>
                        <a:t>OUTCOME</a:t>
                      </a:r>
                    </a:p>
                  </a:txBody>
                  <a:tcPr marT="45717" marB="45717" anchor="ctr"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Calibri" pitchFamily="-107" charset="0"/>
                          <a:ea typeface="ＭＳ Ｐゴシック" pitchFamily="-107" charset="-128"/>
                        </a:rPr>
                        <a:t>ASSESSMENT</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Calibri" pitchFamily="-107" charset="0"/>
                          <a:ea typeface="ＭＳ Ｐゴシック" pitchFamily="-107" charset="-128"/>
                        </a:rPr>
                        <a:t>SCORE</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Calibri" pitchFamily="-107" charset="0"/>
                          <a:ea typeface="ＭＳ Ｐゴシック" pitchFamily="-107" charset="-128"/>
                        </a:rPr>
                        <a:t>% WT</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bg1"/>
                          </a:solidFill>
                          <a:effectLst/>
                          <a:latin typeface="Calibri" pitchFamily="-107" charset="0"/>
                          <a:ea typeface="ＭＳ Ｐゴシック" pitchFamily="-107" charset="-128"/>
                        </a:rPr>
                        <a:t>PROJ. PTS.</a:t>
                      </a:r>
                    </a:p>
                  </a:txBody>
                  <a:tcPr marT="45717" marB="45717" anchor="ctr" horzOverflow="overflow">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chemeClr val="tx1"/>
                    </a:solidFill>
                  </a:tcPr>
                </a:tc>
              </a:tr>
              <a:tr h="304792">
                <a:tc row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Content</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Knowledge</a:t>
                      </a:r>
                    </a:p>
                  </a:txBody>
                  <a:tcPr marT="45717" marB="45717"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Homework</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40/50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row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Calibri" pitchFamily="-107" charset="0"/>
                          <a:ea typeface="ＭＳ Ｐゴシック" pitchFamily="-107" charset="-128"/>
                        </a:rPr>
                        <a:t>60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row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48/60</a:t>
                      </a:r>
                    </a:p>
                  </a:txBody>
                  <a:tcPr marT="45717" marB="45717"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30479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Work in Progress</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40/50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vMerge="1">
                  <a:txBody>
                    <a:bodyPr/>
                    <a:lstStyle/>
                    <a:p>
                      <a:endParaRPr lang="en-US"/>
                    </a:p>
                  </a:txBody>
                  <a:tcPr/>
                </a:tc>
                <a:tc vMerge="1">
                  <a:txBody>
                    <a:bodyPr/>
                    <a:lstStyle/>
                    <a:p>
                      <a:endParaRPr lang="en-US"/>
                    </a:p>
                  </a:txBody>
                  <a:tcPr/>
                </a:tc>
              </a:tr>
              <a:tr h="30479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Quizzes &amp; Tests</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80/100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vMerge="1">
                  <a:txBody>
                    <a:bodyPr/>
                    <a:lstStyle/>
                    <a:p>
                      <a:endParaRPr lang="en-US"/>
                    </a:p>
                  </a:txBody>
                  <a:tcPr/>
                </a:tc>
                <a:tc vMerge="1">
                  <a:txBody>
                    <a:bodyPr/>
                    <a:lstStyle/>
                    <a:p>
                      <a:endParaRPr lang="en-US"/>
                    </a:p>
                  </a:txBody>
                  <a:tcPr/>
                </a:tc>
              </a:tr>
              <a:tr h="30479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Final Product</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80/100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vMerge="1">
                  <a:txBody>
                    <a:bodyPr/>
                    <a:lstStyle/>
                    <a:p>
                      <a:endParaRPr lang="en-US"/>
                    </a:p>
                  </a:txBody>
                  <a:tcPr/>
                </a:tc>
                <a:tc vMerge="1">
                  <a:txBody>
                    <a:bodyPr/>
                    <a:lstStyle/>
                    <a:p>
                      <a:endParaRPr lang="en-US"/>
                    </a:p>
                  </a:txBody>
                  <a:tcPr/>
                </a:tc>
              </a:tr>
              <a:tr h="304792">
                <a:tc row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Critical Thinking</a:t>
                      </a:r>
                    </a:p>
                  </a:txBody>
                  <a:tcPr marT="45717" marB="45717"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Journal</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/50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Calibri" pitchFamily="-107" charset="0"/>
                          <a:ea typeface="ＭＳ Ｐゴシック" pitchFamily="-107" charset="-128"/>
                        </a:rPr>
                        <a:t>20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/20</a:t>
                      </a:r>
                    </a:p>
                  </a:txBody>
                  <a:tcPr marT="45717" marB="45717"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11139">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Test Questions &amp; Performance Tasks</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/50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tr>
              <a:tr h="498435">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Written or Oral Explanation</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/50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tr>
              <a:tr h="304792">
                <a:tc row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Collaboration</a:t>
                      </a:r>
                    </a:p>
                  </a:txBody>
                  <a:tcPr marT="45717" marB="45717"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Journal</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/20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row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Calibri" pitchFamily="-107" charset="0"/>
                          <a:ea typeface="ＭＳ Ｐゴシック" pitchFamily="-107" charset="-128"/>
                        </a:rPr>
                        <a:t>10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rowSpan="4">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/10</a:t>
                      </a:r>
                    </a:p>
                  </a:txBody>
                  <a:tcPr marT="45717" marB="45717"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r>
              <a:tr h="37938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Self Reports</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/20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vMerge="1">
                  <a:txBody>
                    <a:bodyPr/>
                    <a:lstStyle/>
                    <a:p>
                      <a:endParaRPr lang="en-US"/>
                    </a:p>
                  </a:txBody>
                  <a:tcPr/>
                </a:tc>
                <a:tc vMerge="1">
                  <a:txBody>
                    <a:bodyPr/>
                    <a:lstStyle/>
                    <a:p>
                      <a:endParaRPr lang="en-US"/>
                    </a:p>
                  </a:txBody>
                  <a:tcPr/>
                </a:tc>
              </a:tr>
              <a:tr h="53653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Peer Critiques</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/20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vMerge="1">
                  <a:txBody>
                    <a:bodyPr/>
                    <a:lstStyle/>
                    <a:p>
                      <a:endParaRPr lang="en-US"/>
                    </a:p>
                  </a:txBody>
                  <a:tcPr/>
                </a:tc>
                <a:tc vMerge="1">
                  <a:txBody>
                    <a:bodyPr/>
                    <a:lstStyle/>
                    <a:p>
                      <a:endParaRPr lang="en-US"/>
                    </a:p>
                  </a:txBody>
                  <a:tcPr/>
                </a:tc>
              </a:tr>
              <a:tr h="30479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Teacher Observations</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/40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D9D9D9"/>
                    </a:solidFill>
                  </a:tcPr>
                </a:tc>
                <a:tc vMerge="1">
                  <a:txBody>
                    <a:bodyPr/>
                    <a:lstStyle/>
                    <a:p>
                      <a:endParaRPr lang="en-US"/>
                    </a:p>
                  </a:txBody>
                  <a:tcPr/>
                </a:tc>
                <a:tc vMerge="1">
                  <a:txBody>
                    <a:bodyPr/>
                    <a:lstStyle/>
                    <a:p>
                      <a:endParaRPr lang="en-US"/>
                    </a:p>
                  </a:txBody>
                  <a:tcPr/>
                </a:tc>
              </a:tr>
              <a:tr h="304792">
                <a:tc row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Communication</a:t>
                      </a:r>
                    </a:p>
                  </a:txBody>
                  <a:tcPr marT="45717" marB="45717"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Written Product</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/100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1"/>
                          </a:solidFill>
                          <a:effectLst/>
                          <a:latin typeface="Calibri" pitchFamily="-107" charset="0"/>
                          <a:ea typeface="ＭＳ Ｐゴシック" pitchFamily="-107" charset="-128"/>
                        </a:rPr>
                        <a:t>10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3">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/10</a:t>
                      </a:r>
                    </a:p>
                  </a:txBody>
                  <a:tcPr marT="45717" marB="45717"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938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Multimedia</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/50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tr>
              <a:tr h="304792">
                <a:tc vMerge="1">
                  <a:txBody>
                    <a:bodyPr/>
                    <a:lstStyle/>
                    <a:p>
                      <a:endParaRPr 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Oral Presentation</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400" b="0" i="0" u="none" strike="noStrike" cap="none" normalizeH="0" baseline="0" smtClean="0">
                          <a:ln>
                            <a:noFill/>
                          </a:ln>
                          <a:solidFill>
                            <a:schemeClr val="tx1"/>
                          </a:solidFill>
                          <a:effectLst/>
                          <a:latin typeface="Calibri" pitchFamily="-107" charset="0"/>
                          <a:ea typeface="ＭＳ Ｐゴシック" pitchFamily="-107" charset="-128"/>
                        </a:rPr>
                        <a:t>/100</a:t>
                      </a: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en-US"/>
                    </a:p>
                  </a:txBody>
                  <a:tcPr/>
                </a:tc>
                <a:tc vMerge="1">
                  <a:txBody>
                    <a:bodyPr/>
                    <a:lstStyle/>
                    <a:p>
                      <a:endParaRPr lang="en-US"/>
                    </a:p>
                  </a:txBody>
                  <a:tcPr/>
                </a:tc>
              </a:tr>
              <a:tr h="544469">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107" charset="0"/>
                        <a:ea typeface="ＭＳ Ｐゴシック" pitchFamily="-107" charset="-128"/>
                      </a:endParaRPr>
                    </a:p>
                  </a:txBody>
                  <a:tcPr marT="45717" marB="45717"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107" charset="0"/>
                        <a:ea typeface="ＭＳ Ｐゴシック" pitchFamily="-107" charset="-128"/>
                      </a:endParaRPr>
                    </a:p>
                  </a:txBody>
                  <a:tcPr marT="45717" marB="45717"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en-US" sz="1400" b="0" i="0" u="none" strike="noStrike" cap="none" normalizeH="0" baseline="0" smtClean="0">
                        <a:ln>
                          <a:noFill/>
                        </a:ln>
                        <a:solidFill>
                          <a:schemeClr val="tx1"/>
                        </a:solidFill>
                        <a:effectLst/>
                        <a:latin typeface="Calibri" pitchFamily="-107" charset="0"/>
                        <a:ea typeface="ＭＳ Ｐゴシック" pitchFamily="-107" charset="-128"/>
                      </a:endParaRPr>
                    </a:p>
                  </a:txBody>
                  <a:tcPr marT="45717" marB="45717" anchor="ctr"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Calibri" pitchFamily="-107" charset="0"/>
                          <a:ea typeface="ＭＳ Ｐゴシック" pitchFamily="-107" charset="-128"/>
                        </a:rPr>
                        <a:t>TOTAL</a:t>
                      </a:r>
                    </a:p>
                  </a:txBody>
                  <a:tcPr marT="45717" marB="45717" anchor="ct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tx1"/>
                          </a:solidFill>
                          <a:effectLst/>
                          <a:latin typeface="Calibri" pitchFamily="-107" charset="0"/>
                          <a:ea typeface="ＭＳ Ｐゴシック" pitchFamily="-107" charset="-128"/>
                        </a:rPr>
                        <a:t>/100</a:t>
                      </a:r>
                    </a:p>
                  </a:txBody>
                  <a:tcPr marT="45717" marB="45717" anchor="ct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Box 6"/>
          <p:cNvSpPr txBox="1">
            <a:spLocks noChangeArrowheads="1"/>
          </p:cNvSpPr>
          <p:nvPr/>
        </p:nvSpPr>
        <p:spPr bwMode="auto">
          <a:xfrm>
            <a:off x="0" y="2209800"/>
            <a:ext cx="9144000" cy="1570038"/>
          </a:xfrm>
          <a:prstGeom prst="rect">
            <a:avLst/>
          </a:prstGeom>
          <a:noFill/>
          <a:ln w="9525">
            <a:noFill/>
            <a:miter lim="800000"/>
            <a:headEnd/>
            <a:tailEnd/>
          </a:ln>
        </p:spPr>
        <p:txBody>
          <a:bodyPr>
            <a:spAutoFit/>
          </a:bodyPr>
          <a:lstStyle/>
          <a:p>
            <a:pPr algn="ctr" eaLnBrk="0" hangingPunct="0"/>
            <a:r>
              <a:rPr lang="en-US" sz="9600"/>
              <a:t>bie.org/tools</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762000" y="457200"/>
            <a:ext cx="7772400" cy="768350"/>
          </a:xfrm>
          <a:prstGeom prst="rect">
            <a:avLst/>
          </a:prstGeom>
        </p:spPr>
        <p:txBody>
          <a:bodyPr>
            <a:spAutoFit/>
          </a:bodyPr>
          <a:lstStyle/>
          <a:p>
            <a:pPr marL="457200" indent="-457200" algn="ctr" eaLnBrk="0" hangingPunct="0">
              <a:defRPr/>
            </a:pPr>
            <a:r>
              <a:rPr lang="en-US" sz="4400" b="0" kern="0" dirty="0">
                <a:solidFill>
                  <a:srgbClr val="B6121B"/>
                </a:solidFill>
                <a:latin typeface="+mj-lt"/>
                <a:cs typeface="ＭＳ Ｐゴシック" charset="-128"/>
              </a:rPr>
              <a:t>Assessments</a:t>
            </a:r>
            <a:endParaRPr lang="en-US" sz="4400" b="0" kern="0" dirty="0">
              <a:solidFill>
                <a:schemeClr val="tx2"/>
              </a:solidFill>
              <a:latin typeface="+mj-lt"/>
              <a:cs typeface="ＭＳ Ｐゴシック" charset="-128"/>
            </a:endParaRPr>
          </a:p>
        </p:txBody>
      </p:sp>
      <p:graphicFrame>
        <p:nvGraphicFramePr>
          <p:cNvPr id="4" name="Table 3"/>
          <p:cNvGraphicFramePr>
            <a:graphicFrameLocks noGrp="1"/>
          </p:cNvGraphicFramePr>
          <p:nvPr/>
        </p:nvGraphicFramePr>
        <p:xfrm>
          <a:off x="685802" y="1219194"/>
          <a:ext cx="7848600" cy="5105405"/>
        </p:xfrm>
        <a:graphic>
          <a:graphicData uri="http://schemas.openxmlformats.org/drawingml/2006/table">
            <a:tbl>
              <a:tblPr/>
              <a:tblGrid>
                <a:gridCol w="713700"/>
                <a:gridCol w="713700"/>
                <a:gridCol w="401398"/>
                <a:gridCol w="2743200"/>
                <a:gridCol w="228600"/>
                <a:gridCol w="2859452"/>
                <a:gridCol w="188550"/>
              </a:tblGrid>
              <a:tr h="474180">
                <a:tc rowSpan="9">
                  <a:txBody>
                    <a:bodyPr/>
                    <a:lstStyle/>
                    <a:p>
                      <a:pPr marL="0" marR="0" fontAlgn="ctr">
                        <a:spcBef>
                          <a:spcPts val="0"/>
                        </a:spcBef>
                        <a:spcAft>
                          <a:spcPts val="0"/>
                        </a:spcAft>
                      </a:pPr>
                      <a:r>
                        <a:rPr lang="en-US" sz="900" b="1">
                          <a:solidFill>
                            <a:srgbClr val="000000"/>
                          </a:solidFill>
                          <a:latin typeface="Times New Roman"/>
                          <a:ea typeface="Times New Roman"/>
                          <a:cs typeface="Times New Roman"/>
                        </a:rPr>
                        <a:t>Assessments</a:t>
                      </a:r>
                      <a:endParaRPr lang="en-US" sz="9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5">
                  <a:txBody>
                    <a:bodyPr/>
                    <a:lstStyle/>
                    <a:p>
                      <a:pPr marL="0" marR="0" algn="ctr" fontAlgn="ctr">
                        <a:spcBef>
                          <a:spcPts val="0"/>
                        </a:spcBef>
                        <a:spcAft>
                          <a:spcPts val="0"/>
                        </a:spcAft>
                      </a:pPr>
                      <a:r>
                        <a:rPr lang="en-US" sz="900" b="1">
                          <a:solidFill>
                            <a:srgbClr val="000000"/>
                          </a:solidFill>
                          <a:latin typeface="Times New Roman"/>
                          <a:ea typeface="Times New Roman"/>
                          <a:cs typeface="Times New Roman"/>
                        </a:rPr>
                        <a:t>Formative Assessments</a:t>
                      </a:r>
                      <a:endParaRPr lang="en-US" sz="900">
                        <a:latin typeface="Times New Roman"/>
                        <a:ea typeface="Times New Roman"/>
                        <a:cs typeface="Times New Roman"/>
                      </a:endParaRPr>
                    </a:p>
                    <a:p>
                      <a:pPr marL="0" marR="0" algn="ctr" fontAlgn="ctr">
                        <a:spcBef>
                          <a:spcPts val="0"/>
                        </a:spcBef>
                        <a:spcAft>
                          <a:spcPts val="0"/>
                        </a:spcAft>
                      </a:pPr>
                      <a:r>
                        <a:rPr lang="en-US" sz="900">
                          <a:solidFill>
                            <a:srgbClr val="000000"/>
                          </a:solidFill>
                          <a:latin typeface="Times New Roman"/>
                          <a:ea typeface="Times New Roman"/>
                          <a:cs typeface="Times New Roman"/>
                        </a:rPr>
                        <a:t>(During Project)</a:t>
                      </a:r>
                      <a:endParaRPr lang="en-US" sz="9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Quizzes/Tests</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Practice Presentations</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70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74180">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Journal/Learning Log</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Notes</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700">
                        <a:solidFill>
                          <a:srgbClr val="000000"/>
                        </a:solidFill>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63425">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Preliminary Plans/Outlines/Prototypes</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Checklists</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700">
                        <a:solidFill>
                          <a:srgbClr val="000000"/>
                        </a:solidFill>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74180">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Rough Drafts</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Concept Maps</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700">
                        <a:solidFill>
                          <a:srgbClr val="000000"/>
                        </a:solidFill>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74180">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Online Tests/Exams</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Other:</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700">
                        <a:solidFill>
                          <a:srgbClr val="000000"/>
                        </a:solidFill>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122720">
                <a:tc vMerge="1">
                  <a:txBody>
                    <a:bodyPr/>
                    <a:lstStyle/>
                    <a:p>
                      <a:endParaRPr lang="en-US"/>
                    </a:p>
                  </a:txBody>
                  <a:tcPr/>
                </a:tc>
                <a:tc rowSpan="4">
                  <a:txBody>
                    <a:bodyPr/>
                    <a:lstStyle/>
                    <a:p>
                      <a:pPr marL="0" marR="0" algn="ctr" fontAlgn="ctr">
                        <a:spcBef>
                          <a:spcPts val="0"/>
                        </a:spcBef>
                        <a:spcAft>
                          <a:spcPts val="0"/>
                        </a:spcAft>
                      </a:pPr>
                      <a:r>
                        <a:rPr lang="en-US" sz="900" b="1">
                          <a:solidFill>
                            <a:srgbClr val="000000"/>
                          </a:solidFill>
                          <a:latin typeface="Times New Roman"/>
                          <a:ea typeface="Times New Roman"/>
                          <a:cs typeface="Times New Roman"/>
                        </a:rPr>
                        <a:t>Summative Assessments</a:t>
                      </a:r>
                      <a:endParaRPr lang="en-US" sz="900">
                        <a:latin typeface="Times New Roman"/>
                        <a:ea typeface="Times New Roman"/>
                        <a:cs typeface="Times New Roman"/>
                      </a:endParaRPr>
                    </a:p>
                    <a:p>
                      <a:pPr marL="0" marR="0" algn="ctr" fontAlgn="ctr">
                        <a:spcBef>
                          <a:spcPts val="0"/>
                        </a:spcBef>
                        <a:spcAft>
                          <a:spcPts val="0"/>
                        </a:spcAft>
                      </a:pPr>
                      <a:r>
                        <a:rPr lang="en-US" sz="900">
                          <a:solidFill>
                            <a:srgbClr val="000000"/>
                          </a:solidFill>
                          <a:latin typeface="Times New Roman"/>
                          <a:ea typeface="Times New Roman"/>
                          <a:cs typeface="Times New Roman"/>
                        </a:rPr>
                        <a:t>(End of Project)</a:t>
                      </a:r>
                      <a:endParaRPr lang="en-US" sz="9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Written Product(s), with rubric: </a:t>
                      </a:r>
                      <a:endParaRPr lang="en-US" sz="900">
                        <a:latin typeface="Times New Roman"/>
                        <a:ea typeface="Times New Roman"/>
                        <a:cs typeface="Times New Roman"/>
                      </a:endParaRPr>
                    </a:p>
                    <a:p>
                      <a:pPr marL="0" marR="0" fontAlgn="ctr">
                        <a:spcBef>
                          <a:spcPts val="0"/>
                        </a:spcBef>
                        <a:spcAft>
                          <a:spcPts val="0"/>
                        </a:spcAft>
                      </a:pPr>
                      <a:r>
                        <a:rPr lang="en-US" sz="800">
                          <a:solidFill>
                            <a:srgbClr val="000000"/>
                          </a:solidFill>
                          <a:latin typeface="Times New Roman"/>
                          <a:ea typeface="Times New Roman"/>
                          <a:cs typeface="Times New Roman"/>
                        </a:rPr>
                        <a:t>____________________________________________________</a:t>
                      </a:r>
                      <a:endParaRPr lang="en-US" sz="900">
                        <a:latin typeface="Times New Roman"/>
                        <a:ea typeface="Times New Roman"/>
                        <a:cs typeface="Times New Roman"/>
                      </a:endParaRPr>
                    </a:p>
                  </a:txBody>
                  <a:tcPr marL="28857" marR="17234" marT="28857" marB="1723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Other Product(s) or Performance(s), with</a:t>
                      </a:r>
                      <a:endParaRPr lang="en-US" sz="900">
                        <a:latin typeface="Times New Roman"/>
                        <a:ea typeface="Times New Roman"/>
                        <a:cs typeface="Times New Roman"/>
                      </a:endParaRPr>
                    </a:p>
                    <a:p>
                      <a:pPr marL="0" marR="0" fontAlgn="ctr">
                        <a:spcBef>
                          <a:spcPts val="0"/>
                        </a:spcBef>
                        <a:spcAft>
                          <a:spcPts val="0"/>
                        </a:spcAft>
                      </a:pPr>
                      <a:r>
                        <a:rPr lang="en-US" sz="900">
                          <a:solidFill>
                            <a:srgbClr val="000000"/>
                          </a:solidFill>
                          <a:latin typeface="Times New Roman"/>
                          <a:ea typeface="Times New Roman"/>
                          <a:cs typeface="Times New Roman"/>
                        </a:rPr>
                        <a:t>rubric:</a:t>
                      </a:r>
                      <a:r>
                        <a:rPr lang="en-US" sz="800">
                          <a:solidFill>
                            <a:srgbClr val="000000"/>
                          </a:solidFill>
                          <a:latin typeface="Times New Roman"/>
                          <a:ea typeface="Times New Roman"/>
                          <a:cs typeface="Times New Roman"/>
                        </a:rPr>
                        <a:t>______________________________________________</a:t>
                      </a:r>
                      <a:endParaRPr lang="en-US" sz="9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70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74180">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Oral Presentation, with rubric</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Peer Evaluation</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70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74180">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Multiple Choice/Short Answer Test </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Self-Evaluation</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70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474180">
                <a:tc vMerge="1">
                  <a:txBody>
                    <a:bodyPr/>
                    <a:lstStyle/>
                    <a:p>
                      <a:endParaRPr lang="en-US"/>
                    </a:p>
                  </a:txBody>
                  <a:tcPr/>
                </a:tc>
                <a:tc vMerge="1">
                  <a:txBody>
                    <a:bodyPr/>
                    <a:lstStyle/>
                    <a:p>
                      <a:endParaRPr lang="en-US"/>
                    </a:p>
                  </a:txBody>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a:solidFill>
                            <a:srgbClr val="000000"/>
                          </a:solidFill>
                          <a:latin typeface="Times New Roman"/>
                          <a:ea typeface="Times New Roman"/>
                          <a:cs typeface="Times New Roman"/>
                        </a:rPr>
                        <a:t>Essay Test</a:t>
                      </a:r>
                      <a:endParaRPr lang="en-US" sz="9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endParaRPr lang="en-US" sz="9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900" dirty="0">
                          <a:solidFill>
                            <a:srgbClr val="000000"/>
                          </a:solidFill>
                          <a:latin typeface="Times New Roman"/>
                          <a:ea typeface="Times New Roman"/>
                          <a:cs typeface="Times New Roman"/>
                        </a:rPr>
                        <a:t>Other:</a:t>
                      </a:r>
                      <a:endParaRPr lang="en-US" sz="900" dirty="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700" dirty="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228600" y="533400"/>
          <a:ext cx="8610600" cy="5486401"/>
        </p:xfrm>
        <a:graphic>
          <a:graphicData uri="http://schemas.openxmlformats.org/drawingml/2006/table">
            <a:tbl>
              <a:tblPr/>
              <a:tblGrid>
                <a:gridCol w="802265"/>
                <a:gridCol w="802265"/>
                <a:gridCol w="507504"/>
                <a:gridCol w="3069566"/>
                <a:gridCol w="381000"/>
                <a:gridCol w="3048000"/>
              </a:tblGrid>
              <a:tr h="509566">
                <a:tc rowSpan="9">
                  <a:txBody>
                    <a:bodyPr/>
                    <a:lstStyle/>
                    <a:p>
                      <a:pPr marL="0" marR="0" fontAlgn="ctr">
                        <a:spcBef>
                          <a:spcPts val="0"/>
                        </a:spcBef>
                        <a:spcAft>
                          <a:spcPts val="0"/>
                        </a:spcAft>
                      </a:pPr>
                      <a:r>
                        <a:rPr lang="en-US" sz="1000" b="1">
                          <a:solidFill>
                            <a:srgbClr val="000000"/>
                          </a:solidFill>
                          <a:latin typeface="Times New Roman"/>
                          <a:ea typeface="Times New Roman"/>
                          <a:cs typeface="Times New Roman"/>
                        </a:rPr>
                        <a:t>Assessments</a:t>
                      </a:r>
                      <a:endParaRPr lang="en-US" sz="10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5">
                  <a:txBody>
                    <a:bodyPr/>
                    <a:lstStyle/>
                    <a:p>
                      <a:pPr marL="0" marR="0" algn="ctr" fontAlgn="ctr">
                        <a:spcBef>
                          <a:spcPts val="0"/>
                        </a:spcBef>
                        <a:spcAft>
                          <a:spcPts val="0"/>
                        </a:spcAft>
                      </a:pPr>
                      <a:r>
                        <a:rPr lang="en-US" sz="1000" b="1">
                          <a:solidFill>
                            <a:srgbClr val="000000"/>
                          </a:solidFill>
                          <a:latin typeface="Times New Roman"/>
                          <a:ea typeface="Times New Roman"/>
                          <a:cs typeface="Times New Roman"/>
                        </a:rPr>
                        <a:t>Formative Assessments</a:t>
                      </a:r>
                      <a:endParaRPr lang="en-US" sz="1000">
                        <a:latin typeface="Times New Roman"/>
                        <a:ea typeface="Times New Roman"/>
                        <a:cs typeface="Times New Roman"/>
                      </a:endParaRPr>
                    </a:p>
                    <a:p>
                      <a:pPr marL="0" marR="0" algn="ctr" fontAlgn="ctr">
                        <a:spcBef>
                          <a:spcPts val="0"/>
                        </a:spcBef>
                        <a:spcAft>
                          <a:spcPts val="0"/>
                        </a:spcAft>
                      </a:pPr>
                      <a:r>
                        <a:rPr lang="en-US" sz="1000">
                          <a:solidFill>
                            <a:srgbClr val="000000"/>
                          </a:solidFill>
                          <a:latin typeface="Times New Roman"/>
                          <a:ea typeface="Times New Roman"/>
                          <a:cs typeface="Times New Roman"/>
                        </a:rPr>
                        <a:t>(During Project)</a:t>
                      </a:r>
                      <a:endParaRPr lang="en-US" sz="10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Quizzes/Tests</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Practice Presentations</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09566">
                <a:tc vMerge="1">
                  <a:txBody>
                    <a:bodyPr/>
                    <a:lstStyle/>
                    <a:p>
                      <a:endParaRPr lang="en-US"/>
                    </a:p>
                  </a:txBody>
                  <a:tcPr/>
                </a:tc>
                <a:tc vMerge="1">
                  <a:txBody>
                    <a:bodyPr/>
                    <a:lstStyle/>
                    <a:p>
                      <a:endParaRPr lang="en-US"/>
                    </a:p>
                  </a:txBody>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Journal/Learning Log</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Notes</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712934">
                <a:tc vMerge="1">
                  <a:txBody>
                    <a:bodyPr/>
                    <a:lstStyle/>
                    <a:p>
                      <a:endParaRPr lang="en-US"/>
                    </a:p>
                  </a:txBody>
                  <a:tcPr/>
                </a:tc>
                <a:tc vMerge="1">
                  <a:txBody>
                    <a:bodyPr/>
                    <a:lstStyle/>
                    <a:p>
                      <a:endParaRPr lang="en-US"/>
                    </a:p>
                  </a:txBody>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Preliminary Plans/Outlines/Prototypes</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Checklists</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09566">
                <a:tc vMerge="1">
                  <a:txBody>
                    <a:bodyPr/>
                    <a:lstStyle/>
                    <a:p>
                      <a:endParaRPr lang="en-US"/>
                    </a:p>
                  </a:txBody>
                  <a:tcPr/>
                </a:tc>
                <a:tc vMerge="1">
                  <a:txBody>
                    <a:bodyPr/>
                    <a:lstStyle/>
                    <a:p>
                      <a:endParaRPr lang="en-US"/>
                    </a:p>
                  </a:txBody>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Rough Drafts</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endParaRPr lang="en-US" sz="10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Concept Maps</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09566">
                <a:tc vMerge="1">
                  <a:txBody>
                    <a:bodyPr/>
                    <a:lstStyle/>
                    <a:p>
                      <a:endParaRPr lang="en-US"/>
                    </a:p>
                  </a:txBody>
                  <a:tcPr/>
                </a:tc>
                <a:tc vMerge="1">
                  <a:txBody>
                    <a:bodyPr/>
                    <a:lstStyle/>
                    <a:p>
                      <a:endParaRPr lang="en-US"/>
                    </a:p>
                  </a:txBody>
                  <a:tcPr/>
                </a:tc>
                <a:tc>
                  <a:txBody>
                    <a:bodyPr/>
                    <a:lstStyle/>
                    <a:p>
                      <a:pPr marL="0" marR="0" algn="ctr" fontAlgn="ctr">
                        <a:spcBef>
                          <a:spcPts val="0"/>
                        </a:spcBef>
                        <a:spcAft>
                          <a:spcPts val="0"/>
                        </a:spcAft>
                      </a:pPr>
                      <a:endParaRPr lang="en-US" sz="10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Online Tests/Exams</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endParaRPr lang="en-US" sz="10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Other:</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206505">
                <a:tc vMerge="1">
                  <a:txBody>
                    <a:bodyPr/>
                    <a:lstStyle/>
                    <a:p>
                      <a:endParaRPr lang="en-US"/>
                    </a:p>
                  </a:txBody>
                  <a:tcPr/>
                </a:tc>
                <a:tc rowSpan="4">
                  <a:txBody>
                    <a:bodyPr/>
                    <a:lstStyle/>
                    <a:p>
                      <a:pPr marL="0" marR="0" algn="ctr" fontAlgn="ctr">
                        <a:spcBef>
                          <a:spcPts val="0"/>
                        </a:spcBef>
                        <a:spcAft>
                          <a:spcPts val="0"/>
                        </a:spcAft>
                      </a:pPr>
                      <a:r>
                        <a:rPr lang="en-US" sz="1000" b="1">
                          <a:solidFill>
                            <a:srgbClr val="000000"/>
                          </a:solidFill>
                          <a:latin typeface="Times New Roman"/>
                          <a:ea typeface="Times New Roman"/>
                          <a:cs typeface="Times New Roman"/>
                        </a:rPr>
                        <a:t>Summative Assessments</a:t>
                      </a:r>
                      <a:endParaRPr lang="en-US" sz="1000">
                        <a:latin typeface="Times New Roman"/>
                        <a:ea typeface="Times New Roman"/>
                        <a:cs typeface="Times New Roman"/>
                      </a:endParaRPr>
                    </a:p>
                    <a:p>
                      <a:pPr marL="0" marR="0" algn="ctr" fontAlgn="ctr">
                        <a:spcBef>
                          <a:spcPts val="0"/>
                        </a:spcBef>
                        <a:spcAft>
                          <a:spcPts val="0"/>
                        </a:spcAft>
                      </a:pPr>
                      <a:r>
                        <a:rPr lang="en-US" sz="1000">
                          <a:solidFill>
                            <a:srgbClr val="000000"/>
                          </a:solidFill>
                          <a:latin typeface="Times New Roman"/>
                          <a:ea typeface="Times New Roman"/>
                          <a:cs typeface="Times New Roman"/>
                        </a:rPr>
                        <a:t>(End of Project)</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Written Product(s), with rubric: </a:t>
                      </a:r>
                      <a:endParaRPr lang="en-US" sz="1000">
                        <a:latin typeface="Times New Roman"/>
                        <a:ea typeface="Times New Roman"/>
                        <a:cs typeface="Times New Roman"/>
                      </a:endParaRPr>
                    </a:p>
                    <a:p>
                      <a:pPr marL="0" marR="0" fontAlgn="ctr">
                        <a:spcBef>
                          <a:spcPts val="0"/>
                        </a:spcBef>
                        <a:spcAft>
                          <a:spcPts val="0"/>
                        </a:spcAft>
                      </a:pPr>
                      <a:r>
                        <a:rPr lang="en-US" sz="900">
                          <a:solidFill>
                            <a:srgbClr val="000000"/>
                          </a:solidFill>
                          <a:latin typeface="Times New Roman"/>
                          <a:ea typeface="Times New Roman"/>
                          <a:cs typeface="Times New Roman"/>
                        </a:rPr>
                        <a:t>____________________________________________________</a:t>
                      </a:r>
                      <a:endParaRPr lang="en-US" sz="1000">
                        <a:latin typeface="Times New Roman"/>
                        <a:ea typeface="Times New Roman"/>
                        <a:cs typeface="Times New Roman"/>
                      </a:endParaRPr>
                    </a:p>
                  </a:txBody>
                  <a:tcPr marL="28857" marR="17234" marT="28857" marB="1723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endParaRPr lang="en-US" sz="10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Other Product(s) or Performance(s), with</a:t>
                      </a:r>
                      <a:endParaRPr lang="en-US" sz="1000">
                        <a:latin typeface="Times New Roman"/>
                        <a:ea typeface="Times New Roman"/>
                        <a:cs typeface="Times New Roman"/>
                      </a:endParaRPr>
                    </a:p>
                    <a:p>
                      <a:pPr marL="0" marR="0" fontAlgn="ctr">
                        <a:spcBef>
                          <a:spcPts val="0"/>
                        </a:spcBef>
                        <a:spcAft>
                          <a:spcPts val="0"/>
                        </a:spcAft>
                      </a:pPr>
                      <a:r>
                        <a:rPr lang="en-US" sz="1000">
                          <a:solidFill>
                            <a:srgbClr val="000000"/>
                          </a:solidFill>
                          <a:latin typeface="Times New Roman"/>
                          <a:ea typeface="Times New Roman"/>
                          <a:cs typeface="Times New Roman"/>
                        </a:rPr>
                        <a:t>rubric:</a:t>
                      </a:r>
                      <a:r>
                        <a:rPr lang="en-US" sz="900">
                          <a:solidFill>
                            <a:srgbClr val="000000"/>
                          </a:solidFill>
                          <a:latin typeface="Times New Roman"/>
                          <a:ea typeface="Times New Roman"/>
                          <a:cs typeface="Times New Roman"/>
                        </a:rPr>
                        <a:t>______________________________________________</a:t>
                      </a:r>
                      <a:endParaRPr lang="en-US" sz="10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09566">
                <a:tc vMerge="1">
                  <a:txBody>
                    <a:bodyPr/>
                    <a:lstStyle/>
                    <a:p>
                      <a:endParaRPr lang="en-US"/>
                    </a:p>
                  </a:txBody>
                  <a:tcPr/>
                </a:tc>
                <a:tc vMerge="1">
                  <a:txBody>
                    <a:bodyPr/>
                    <a:lstStyle/>
                    <a:p>
                      <a:endParaRPr lang="en-US"/>
                    </a:p>
                  </a:txBody>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Oral Presentation, with rubric</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Peer Evaluation</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09566">
                <a:tc vMerge="1">
                  <a:txBody>
                    <a:bodyPr/>
                    <a:lstStyle/>
                    <a:p>
                      <a:endParaRPr lang="en-US"/>
                    </a:p>
                  </a:txBody>
                  <a:tcPr/>
                </a:tc>
                <a:tc vMerge="1">
                  <a:txBody>
                    <a:bodyPr/>
                    <a:lstStyle/>
                    <a:p>
                      <a:endParaRPr lang="en-US"/>
                    </a:p>
                  </a:txBody>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Multiple Choice/Short Answer Test </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Self-Evaluation</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09566">
                <a:tc vMerge="1">
                  <a:txBody>
                    <a:bodyPr/>
                    <a:lstStyle/>
                    <a:p>
                      <a:endParaRPr lang="en-US"/>
                    </a:p>
                  </a:txBody>
                  <a:tcPr/>
                </a:tc>
                <a:tc vMerge="1">
                  <a:txBody>
                    <a:bodyPr/>
                    <a:lstStyle/>
                    <a:p>
                      <a:endParaRPr lang="en-US"/>
                    </a:p>
                  </a:txBody>
                  <a:tcPr/>
                </a:tc>
                <a:tc>
                  <a:txBody>
                    <a:bodyPr/>
                    <a:lstStyle/>
                    <a:p>
                      <a:pPr marL="0" marR="0" algn="ctr" fontAlgn="ctr">
                        <a:spcBef>
                          <a:spcPts val="0"/>
                        </a:spcBef>
                        <a:spcAft>
                          <a:spcPts val="0"/>
                        </a:spcAft>
                      </a:pPr>
                      <a:r>
                        <a:rPr lang="en-US" sz="1000">
                          <a:solidFill>
                            <a:srgbClr val="000000"/>
                          </a:solidFill>
                          <a:latin typeface="Times New Roman"/>
                          <a:ea typeface="Times New Roman"/>
                          <a:cs typeface="Times New Roman"/>
                        </a:rPr>
                        <a:t>X</a:t>
                      </a:r>
                      <a:endParaRPr lang="en-US" sz="10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a:solidFill>
                            <a:srgbClr val="000000"/>
                          </a:solidFill>
                          <a:latin typeface="Times New Roman"/>
                          <a:ea typeface="Times New Roman"/>
                          <a:cs typeface="Times New Roman"/>
                        </a:rPr>
                        <a:t>Essay Test</a:t>
                      </a:r>
                      <a:endParaRPr lang="en-US" sz="100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endParaRPr lang="en-US" sz="1000">
                        <a:solidFill>
                          <a:srgbClr val="000000"/>
                        </a:solidFill>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000" dirty="0">
                          <a:solidFill>
                            <a:srgbClr val="000000"/>
                          </a:solidFill>
                          <a:latin typeface="Times New Roman"/>
                          <a:ea typeface="Times New Roman"/>
                          <a:cs typeface="Times New Roman"/>
                        </a:rPr>
                        <a:t>Other:</a:t>
                      </a:r>
                      <a:endParaRPr lang="en-US" sz="1000" dirty="0">
                        <a:latin typeface="Times New Roman"/>
                        <a:ea typeface="Times New Roman"/>
                        <a:cs typeface="Times New Roman"/>
                      </a:endParaRPr>
                    </a:p>
                  </a:txBody>
                  <a:tcPr marL="28857" marR="28857" marT="28857" marB="28857"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mtClean="0">
                <a:solidFill>
                  <a:srgbClr val="B6121B"/>
                </a:solidFill>
                <a:ea typeface="ＭＳ Ｐゴシック" pitchFamily="34" charset="-128"/>
              </a:rPr>
              <a:t>Resources and Reflections</a:t>
            </a:r>
            <a:r>
              <a:rPr lang="en-US" smtClean="0">
                <a:ea typeface="ＭＳ Ｐゴシック" pitchFamily="34" charset="-128"/>
              </a:rPr>
              <a:t/>
            </a:r>
            <a:br>
              <a:rPr lang="en-US" smtClean="0">
                <a:ea typeface="ＭＳ Ｐゴシック" pitchFamily="34" charset="-128"/>
              </a:rPr>
            </a:br>
            <a:endParaRPr lang="en-US" smtClean="0">
              <a:ea typeface="ＭＳ Ｐゴシック" pitchFamily="34" charset="-128"/>
            </a:endParaRPr>
          </a:p>
        </p:txBody>
      </p:sp>
      <p:graphicFrame>
        <p:nvGraphicFramePr>
          <p:cNvPr id="3" name="Table 2"/>
          <p:cNvGraphicFramePr>
            <a:graphicFrameLocks noGrp="1"/>
          </p:cNvGraphicFramePr>
          <p:nvPr/>
        </p:nvGraphicFramePr>
        <p:xfrm>
          <a:off x="990600" y="1600200"/>
          <a:ext cx="7162798" cy="3596496"/>
        </p:xfrm>
        <a:graphic>
          <a:graphicData uri="http://schemas.openxmlformats.org/drawingml/2006/table">
            <a:tbl>
              <a:tblPr/>
              <a:tblGrid>
                <a:gridCol w="988603"/>
                <a:gridCol w="1068796"/>
                <a:gridCol w="76768"/>
                <a:gridCol w="1294832"/>
                <a:gridCol w="1110312"/>
                <a:gridCol w="2339463"/>
                <a:gridCol w="284024"/>
              </a:tblGrid>
              <a:tr h="0">
                <a:tc gridSpan="7">
                  <a:txBody>
                    <a:bodyPr/>
                    <a:lstStyle/>
                    <a:p>
                      <a:pPr marL="0" marR="0" fontAlgn="ctr">
                        <a:spcBef>
                          <a:spcPts val="0"/>
                        </a:spcBef>
                        <a:spcAft>
                          <a:spcPts val="0"/>
                        </a:spcAft>
                      </a:pPr>
                      <a:r>
                        <a:rPr lang="en-US" sz="1400" dirty="0">
                          <a:solidFill>
                            <a:srgbClr val="000000"/>
                          </a:solidFill>
                          <a:latin typeface="Times New Roman"/>
                          <a:ea typeface="Times New Roman"/>
                          <a:cs typeface="Times New Roman"/>
                        </a:rPr>
                        <a:t> </a:t>
                      </a:r>
                      <a:endParaRPr lang="en-US" sz="1400" dirty="0">
                        <a:latin typeface="Times New Roman"/>
                        <a:ea typeface="Times New Roman"/>
                        <a:cs typeface="Times New Roman"/>
                      </a:endParaRPr>
                    </a:p>
                  </a:txBody>
                  <a:tcPr marL="30576" marR="30576" marT="24630" marB="2463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14029">
                <a:tc rowSpan="4">
                  <a:txBody>
                    <a:bodyPr/>
                    <a:lstStyle/>
                    <a:p>
                      <a:pPr marL="0" marR="0" fontAlgn="ctr">
                        <a:spcBef>
                          <a:spcPts val="0"/>
                        </a:spcBef>
                        <a:spcAft>
                          <a:spcPts val="0"/>
                        </a:spcAft>
                      </a:pPr>
                      <a:r>
                        <a:rPr lang="en-US" sz="1400" b="1" dirty="0">
                          <a:solidFill>
                            <a:srgbClr val="000000"/>
                          </a:solidFill>
                          <a:latin typeface="Times New Roman"/>
                          <a:ea typeface="Times New Roman"/>
                          <a:cs typeface="Times New Roman"/>
                        </a:rPr>
                        <a:t>Resources </a:t>
                      </a:r>
                      <a:r>
                        <a:rPr lang="en-US" sz="1400" b="1" dirty="0" smtClean="0">
                          <a:solidFill>
                            <a:srgbClr val="000000"/>
                          </a:solidFill>
                          <a:latin typeface="Times New Roman"/>
                          <a:ea typeface="Times New Roman"/>
                          <a:cs typeface="Times New Roman"/>
                        </a:rPr>
                        <a:t>Needed</a:t>
                      </a:r>
                      <a:endParaRPr lang="en-US" sz="1400" dirty="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fontAlgn="ctr">
                        <a:spcBef>
                          <a:spcPts val="0"/>
                        </a:spcBef>
                        <a:spcAft>
                          <a:spcPts val="0"/>
                        </a:spcAft>
                      </a:pPr>
                      <a:r>
                        <a:rPr lang="en-US" sz="1400" b="1">
                          <a:solidFill>
                            <a:srgbClr val="000000"/>
                          </a:solidFill>
                          <a:latin typeface="Times New Roman"/>
                          <a:ea typeface="Times New Roman"/>
                          <a:cs typeface="Times New Roman"/>
                        </a:rPr>
                        <a:t>On-site people, facilities:</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4">
                  <a:txBody>
                    <a:bodyPr/>
                    <a:lstStyle/>
                    <a:p>
                      <a:pPr marL="0" marR="0">
                        <a:spcBef>
                          <a:spcPts val="0"/>
                        </a:spcBef>
                        <a:spcAft>
                          <a:spcPts val="0"/>
                        </a:spcAft>
                      </a:pPr>
                      <a:endParaRPr lang="en-US" sz="1400">
                        <a:latin typeface="ChaparralPro-Regular"/>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14029">
                <a:tc vMerge="1">
                  <a:txBody>
                    <a:bodyPr/>
                    <a:lstStyle/>
                    <a:p>
                      <a:endParaRPr lang="en-US"/>
                    </a:p>
                  </a:txBody>
                  <a:tcPr/>
                </a:tc>
                <a:tc gridSpan="2">
                  <a:txBody>
                    <a:bodyPr/>
                    <a:lstStyle/>
                    <a:p>
                      <a:pPr marL="0" marR="0" fontAlgn="ctr">
                        <a:spcBef>
                          <a:spcPts val="0"/>
                        </a:spcBef>
                        <a:spcAft>
                          <a:spcPts val="0"/>
                        </a:spcAft>
                      </a:pPr>
                      <a:r>
                        <a:rPr lang="en-US" sz="1400" b="1">
                          <a:solidFill>
                            <a:srgbClr val="000000"/>
                          </a:solidFill>
                          <a:latin typeface="Times New Roman"/>
                          <a:ea typeface="Times New Roman"/>
                          <a:cs typeface="Times New Roman"/>
                        </a:rPr>
                        <a:t>Equipment:</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4">
                  <a:txBody>
                    <a:bodyPr/>
                    <a:lstStyle/>
                    <a:p>
                      <a:pPr marL="0" marR="0">
                        <a:spcBef>
                          <a:spcPts val="0"/>
                        </a:spcBef>
                        <a:spcAft>
                          <a:spcPts val="0"/>
                        </a:spcAft>
                      </a:pPr>
                      <a:endParaRPr lang="en-US" sz="1400">
                        <a:latin typeface="ChaparralPro-Regular"/>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r>
              <a:tr h="214029">
                <a:tc vMerge="1">
                  <a:txBody>
                    <a:bodyPr/>
                    <a:lstStyle/>
                    <a:p>
                      <a:endParaRPr lang="en-US"/>
                    </a:p>
                  </a:txBody>
                  <a:tcPr/>
                </a:tc>
                <a:tc gridSpan="2">
                  <a:txBody>
                    <a:bodyPr/>
                    <a:lstStyle/>
                    <a:p>
                      <a:pPr marL="0" marR="0" fontAlgn="ctr">
                        <a:spcBef>
                          <a:spcPts val="0"/>
                        </a:spcBef>
                        <a:spcAft>
                          <a:spcPts val="0"/>
                        </a:spcAft>
                      </a:pPr>
                      <a:r>
                        <a:rPr lang="en-US" sz="1400" b="1">
                          <a:solidFill>
                            <a:srgbClr val="000000"/>
                          </a:solidFill>
                          <a:latin typeface="Times New Roman"/>
                          <a:ea typeface="Times New Roman"/>
                          <a:cs typeface="Times New Roman"/>
                        </a:rPr>
                        <a:t>Materials:</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4">
                  <a:txBody>
                    <a:bodyPr/>
                    <a:lstStyle/>
                    <a:p>
                      <a:pPr marL="0" marR="0">
                        <a:spcBef>
                          <a:spcPts val="0"/>
                        </a:spcBef>
                        <a:spcAft>
                          <a:spcPts val="0"/>
                        </a:spcAft>
                      </a:pPr>
                      <a:endParaRPr lang="en-US" sz="1400">
                        <a:latin typeface="ChaparralPro-Regular"/>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214029">
                <a:tc vMerge="1">
                  <a:txBody>
                    <a:bodyPr/>
                    <a:lstStyle/>
                    <a:p>
                      <a:endParaRPr lang="en-US"/>
                    </a:p>
                  </a:txBody>
                  <a:tcPr/>
                </a:tc>
                <a:tc gridSpan="2">
                  <a:txBody>
                    <a:bodyPr/>
                    <a:lstStyle/>
                    <a:p>
                      <a:pPr marL="0" marR="0" fontAlgn="ctr">
                        <a:spcBef>
                          <a:spcPts val="0"/>
                        </a:spcBef>
                        <a:spcAft>
                          <a:spcPts val="0"/>
                        </a:spcAft>
                      </a:pPr>
                      <a:r>
                        <a:rPr lang="en-US" sz="1400" b="1">
                          <a:solidFill>
                            <a:srgbClr val="000000"/>
                          </a:solidFill>
                          <a:latin typeface="Times New Roman"/>
                          <a:ea typeface="Times New Roman"/>
                          <a:cs typeface="Times New Roman"/>
                        </a:rPr>
                        <a:t>Community resources:</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4">
                  <a:txBody>
                    <a:bodyPr/>
                    <a:lstStyle/>
                    <a:p>
                      <a:pPr marL="0" marR="0">
                        <a:spcBef>
                          <a:spcPts val="0"/>
                        </a:spcBef>
                        <a:spcAft>
                          <a:spcPts val="0"/>
                        </a:spcAft>
                      </a:pPr>
                      <a:endParaRPr lang="en-US" sz="1400">
                        <a:latin typeface="ChaparralPro-Regular"/>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r>
              <a:tr h="151179">
                <a:tc gridSpan="7">
                  <a:txBody>
                    <a:bodyPr/>
                    <a:lstStyle/>
                    <a:p>
                      <a:pPr marL="0" marR="0">
                        <a:spcBef>
                          <a:spcPts val="0"/>
                        </a:spcBef>
                        <a:spcAft>
                          <a:spcPts val="0"/>
                        </a:spcAft>
                      </a:pPr>
                      <a:endParaRPr lang="en-US" sz="1400">
                        <a:latin typeface="Times New Roman"/>
                        <a:ea typeface="Times New Roman"/>
                        <a:cs typeface="Times New Roman"/>
                      </a:endParaRPr>
                    </a:p>
                  </a:txBody>
                  <a:tcPr marL="30576" marR="30576" marT="24630" marB="2463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68825">
                <a:tc rowSpan="3">
                  <a:txBody>
                    <a:bodyPr/>
                    <a:lstStyle/>
                    <a:p>
                      <a:pPr marL="0" marR="0" fontAlgn="ctr">
                        <a:spcBef>
                          <a:spcPts val="0"/>
                        </a:spcBef>
                        <a:spcAft>
                          <a:spcPts val="0"/>
                        </a:spcAft>
                      </a:pPr>
                      <a:r>
                        <a:rPr lang="en-US" sz="1400" b="1">
                          <a:solidFill>
                            <a:srgbClr val="000000"/>
                          </a:solidFill>
                          <a:latin typeface="Times New Roman"/>
                          <a:ea typeface="Times New Roman"/>
                          <a:cs typeface="Times New Roman"/>
                        </a:rPr>
                        <a:t>Reflection Methods</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marL="0" marR="0" algn="ctr">
                        <a:lnSpc>
                          <a:spcPct val="120000"/>
                        </a:lnSpc>
                        <a:spcBef>
                          <a:spcPts val="0"/>
                        </a:spcBef>
                        <a:spcAft>
                          <a:spcPts val="0"/>
                        </a:spcAft>
                      </a:pPr>
                      <a:r>
                        <a:rPr lang="en-US" sz="1400" b="1">
                          <a:solidFill>
                            <a:srgbClr val="000000"/>
                          </a:solidFill>
                          <a:latin typeface="Times New Roman"/>
                          <a:ea typeface="Times New Roman"/>
                          <a:cs typeface="MinionPro-Regular"/>
                        </a:rPr>
                        <a:t>(Individual, Group, and/or Whole Class)</a:t>
                      </a:r>
                      <a:endParaRPr lang="en-US" sz="1400">
                        <a:solidFill>
                          <a:srgbClr val="000000"/>
                        </a:solidFill>
                        <a:latin typeface="MinionPro-Regular"/>
                        <a:ea typeface="Times New Roman"/>
                        <a:cs typeface="MinionPro-Regular"/>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fontAlgn="ctr">
                        <a:spcBef>
                          <a:spcPts val="0"/>
                        </a:spcBef>
                        <a:spcAft>
                          <a:spcPts val="0"/>
                        </a:spcAft>
                      </a:pPr>
                      <a:r>
                        <a:rPr lang="en-US" sz="1400" dirty="0">
                          <a:solidFill>
                            <a:srgbClr val="000000"/>
                          </a:solidFill>
                          <a:latin typeface="Times New Roman"/>
                          <a:ea typeface="Times New Roman"/>
                          <a:cs typeface="Times New Roman"/>
                        </a:rPr>
                        <a:t>Journal/Learning Log</a:t>
                      </a:r>
                      <a:endParaRPr lang="en-US" sz="1400" dirty="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ctr" fontAlgn="ctr">
                        <a:spcBef>
                          <a:spcPts val="200"/>
                        </a:spcBef>
                        <a:spcAft>
                          <a:spcPts val="0"/>
                        </a:spcAft>
                      </a:pPr>
                      <a:endParaRPr lang="en-US" sz="1400" dirty="0">
                        <a:solidFill>
                          <a:srgbClr val="000000"/>
                        </a:solidFill>
                        <a:latin typeface="ChaparralPro-Regular"/>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400">
                          <a:solidFill>
                            <a:srgbClr val="000000"/>
                          </a:solidFill>
                          <a:latin typeface="Times New Roman"/>
                          <a:ea typeface="Times New Roman"/>
                          <a:cs typeface="Times New Roman"/>
                        </a:rPr>
                        <a:t>Focus Group</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1400">
                        <a:solidFill>
                          <a:srgbClr val="000000"/>
                        </a:solidFill>
                        <a:latin typeface="ChaparralPro-Regular"/>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570744">
                <a:tc vMerge="1">
                  <a:txBody>
                    <a:bodyPr/>
                    <a:lstStyle/>
                    <a:p>
                      <a:endParaRPr lang="en-US"/>
                    </a:p>
                  </a:txBody>
                  <a:tcPr/>
                </a:tc>
                <a:tc vMerge="1">
                  <a:txBody>
                    <a:bodyPr/>
                    <a:lstStyle/>
                    <a:p>
                      <a:endParaRPr lang="en-US"/>
                    </a:p>
                  </a:txBody>
                  <a:tcPr/>
                </a:tc>
                <a:tc gridSpan="2">
                  <a:txBody>
                    <a:bodyPr/>
                    <a:lstStyle/>
                    <a:p>
                      <a:pPr marL="0" marR="0" fontAlgn="ctr">
                        <a:spcBef>
                          <a:spcPts val="0"/>
                        </a:spcBef>
                        <a:spcAft>
                          <a:spcPts val="0"/>
                        </a:spcAft>
                      </a:pPr>
                      <a:r>
                        <a:rPr lang="en-US" sz="1400">
                          <a:solidFill>
                            <a:srgbClr val="000000"/>
                          </a:solidFill>
                          <a:latin typeface="Times New Roman"/>
                          <a:ea typeface="Times New Roman"/>
                          <a:cs typeface="Times New Roman"/>
                        </a:rPr>
                        <a:t>Whole-Class Discussion</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ctr" fontAlgn="ctr">
                        <a:spcBef>
                          <a:spcPts val="200"/>
                        </a:spcBef>
                        <a:spcAft>
                          <a:spcPts val="0"/>
                        </a:spcAft>
                      </a:pPr>
                      <a:endParaRPr lang="en-US" sz="1400">
                        <a:solidFill>
                          <a:srgbClr val="000000"/>
                        </a:solidFill>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400">
                          <a:solidFill>
                            <a:srgbClr val="000000"/>
                          </a:solidFill>
                          <a:latin typeface="Times New Roman"/>
                          <a:ea typeface="Times New Roman"/>
                          <a:cs typeface="Times New Roman"/>
                        </a:rPr>
                        <a:t>Fishbowl Discussion</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1400">
                        <a:solidFill>
                          <a:srgbClr val="000000"/>
                        </a:solidFill>
                        <a:latin typeface="ChaparralPro-Regular"/>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264988">
                <a:tc vMerge="1">
                  <a:txBody>
                    <a:bodyPr/>
                    <a:lstStyle/>
                    <a:p>
                      <a:endParaRPr lang="en-US"/>
                    </a:p>
                  </a:txBody>
                  <a:tcPr/>
                </a:tc>
                <a:tc vMerge="1">
                  <a:txBody>
                    <a:bodyPr/>
                    <a:lstStyle/>
                    <a:p>
                      <a:endParaRPr lang="en-US"/>
                    </a:p>
                  </a:txBody>
                  <a:tcPr/>
                </a:tc>
                <a:tc gridSpan="2">
                  <a:txBody>
                    <a:bodyPr/>
                    <a:lstStyle/>
                    <a:p>
                      <a:pPr marL="0" marR="0" fontAlgn="ctr">
                        <a:spcBef>
                          <a:spcPts val="0"/>
                        </a:spcBef>
                        <a:spcAft>
                          <a:spcPts val="0"/>
                        </a:spcAft>
                      </a:pPr>
                      <a:r>
                        <a:rPr lang="en-US" sz="1400">
                          <a:solidFill>
                            <a:srgbClr val="000000"/>
                          </a:solidFill>
                          <a:latin typeface="Times New Roman"/>
                          <a:ea typeface="Times New Roman"/>
                          <a:cs typeface="Times New Roman"/>
                        </a:rPr>
                        <a:t>Survey</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ctr" fontAlgn="ctr">
                        <a:spcBef>
                          <a:spcPts val="200"/>
                        </a:spcBef>
                        <a:spcAft>
                          <a:spcPts val="0"/>
                        </a:spcAft>
                      </a:pPr>
                      <a:endParaRPr lang="en-US" sz="1400">
                        <a:solidFill>
                          <a:srgbClr val="000000"/>
                        </a:solidFill>
                        <a:latin typeface="ChaparralPro-Regular"/>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400">
                          <a:solidFill>
                            <a:srgbClr val="000000"/>
                          </a:solidFill>
                          <a:latin typeface="Times New Roman"/>
                          <a:ea typeface="Times New Roman"/>
                          <a:cs typeface="Times New Roman"/>
                        </a:rPr>
                        <a:t>Other:</a:t>
                      </a:r>
                      <a:endParaRPr lang="en-US" sz="1400">
                        <a:latin typeface="Times New Roman"/>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1400" dirty="0">
                        <a:solidFill>
                          <a:srgbClr val="000000"/>
                        </a:solidFill>
                        <a:latin typeface="ChaparralPro-Regular"/>
                        <a:ea typeface="Times New Roman"/>
                        <a:cs typeface="Times New Roman"/>
                      </a:endParaRPr>
                    </a:p>
                  </a:txBody>
                  <a:tcPr marL="30576" marR="30576" marT="30576" marB="30576">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
        <p:nvSpPr>
          <p:cNvPr id="70704"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eaLnBrk="0" hangingPunct="0"/>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smtClean="0">
                <a:solidFill>
                  <a:srgbClr val="B6121B"/>
                </a:solidFill>
                <a:ea typeface="ＭＳ Ｐゴシック" pitchFamily="34" charset="-128"/>
              </a:rPr>
              <a:t>Resources and Reflections</a:t>
            </a:r>
            <a:r>
              <a:rPr lang="en-US" smtClean="0">
                <a:ea typeface="ＭＳ Ｐゴシック" pitchFamily="34" charset="-128"/>
              </a:rPr>
              <a:t/>
            </a:r>
            <a:br>
              <a:rPr lang="en-US" smtClean="0">
                <a:ea typeface="ＭＳ Ｐゴシック" pitchFamily="34" charset="-128"/>
              </a:rPr>
            </a:br>
            <a:endParaRPr lang="en-US" smtClean="0">
              <a:ea typeface="ＭＳ Ｐゴシック" pitchFamily="34" charset="-128"/>
            </a:endParaRPr>
          </a:p>
        </p:txBody>
      </p:sp>
      <p:sp>
        <p:nvSpPr>
          <p:cNvPr id="71728" name="Rectangle 1"/>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pPr eaLnBrk="0" hangingPunct="0"/>
            <a:endParaRPr lang="en-US"/>
          </a:p>
        </p:txBody>
      </p:sp>
      <p:graphicFrame>
        <p:nvGraphicFramePr>
          <p:cNvPr id="5" name="Table 4"/>
          <p:cNvGraphicFramePr>
            <a:graphicFrameLocks noGrp="1"/>
          </p:cNvGraphicFramePr>
          <p:nvPr/>
        </p:nvGraphicFramePr>
        <p:xfrm>
          <a:off x="609600" y="1143003"/>
          <a:ext cx="8153400" cy="5029196"/>
        </p:xfrm>
        <a:graphic>
          <a:graphicData uri="http://schemas.openxmlformats.org/drawingml/2006/table">
            <a:tbl>
              <a:tblPr/>
              <a:tblGrid>
                <a:gridCol w="1090132"/>
                <a:gridCol w="954963"/>
                <a:gridCol w="346160"/>
                <a:gridCol w="308248"/>
                <a:gridCol w="1262897"/>
                <a:gridCol w="609600"/>
                <a:gridCol w="2790176"/>
                <a:gridCol w="395612"/>
                <a:gridCol w="395612"/>
              </a:tblGrid>
              <a:tr h="495449">
                <a:tc rowSpan="4">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Resources Needed</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3">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On-site people, facilities:</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5">
                  <a:txBody>
                    <a:bodyPr/>
                    <a:lstStyle/>
                    <a:p>
                      <a:pPr marL="0" marR="0">
                        <a:spcBef>
                          <a:spcPts val="0"/>
                        </a:spcBef>
                        <a:spcAft>
                          <a:spcPts val="0"/>
                        </a:spcAft>
                      </a:pPr>
                      <a:r>
                        <a:rPr lang="en-US" sz="1200">
                          <a:latin typeface="ChaparralPro-Regular"/>
                          <a:ea typeface="Times New Roman"/>
                          <a:cs typeface="Times New Roman"/>
                        </a:rPr>
                        <a:t>Engineering teacher, Art teacher</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95449">
                <a:tc vMerge="1">
                  <a:txBody>
                    <a:bodyPr/>
                    <a:lstStyle/>
                    <a:p>
                      <a:endParaRPr lang="en-US"/>
                    </a:p>
                  </a:txBody>
                  <a:tcPr/>
                </a:tc>
                <a:tc gridSpan="3">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Equipment:</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5">
                  <a:txBody>
                    <a:bodyPr/>
                    <a:lstStyle/>
                    <a:p>
                      <a:pPr marL="0" marR="0">
                        <a:spcBef>
                          <a:spcPts val="0"/>
                        </a:spcBef>
                        <a:spcAft>
                          <a:spcPts val="0"/>
                        </a:spcAft>
                      </a:pPr>
                      <a:r>
                        <a:rPr lang="en-US" sz="1200">
                          <a:latin typeface="ChaparralPro-Regular"/>
                          <a:ea typeface="Times New Roman"/>
                          <a:cs typeface="Times New Roman"/>
                        </a:rPr>
                        <a:t>Computers, IPad2, Projector</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95449">
                <a:tc vMerge="1">
                  <a:txBody>
                    <a:bodyPr/>
                    <a:lstStyle/>
                    <a:p>
                      <a:endParaRPr lang="en-US"/>
                    </a:p>
                  </a:txBody>
                  <a:tcPr/>
                </a:tc>
                <a:tc gridSpan="3">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Materials:</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5">
                  <a:txBody>
                    <a:bodyPr/>
                    <a:lstStyle/>
                    <a:p>
                      <a:pPr marL="0" marR="0">
                        <a:spcBef>
                          <a:spcPts val="0"/>
                        </a:spcBef>
                        <a:spcAft>
                          <a:spcPts val="0"/>
                        </a:spcAft>
                      </a:pPr>
                      <a:r>
                        <a:rPr lang="en-US" sz="1200">
                          <a:latin typeface="ChaparralPro-Regular"/>
                          <a:ea typeface="Times New Roman"/>
                          <a:cs typeface="Times New Roman"/>
                        </a:rPr>
                        <a:t>3-D software, Office, Construction Materials</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495449">
                <a:tc vMerge="1">
                  <a:txBody>
                    <a:bodyPr/>
                    <a:lstStyle/>
                    <a:p>
                      <a:endParaRPr lang="en-US"/>
                    </a:p>
                  </a:txBody>
                  <a:tcPr/>
                </a:tc>
                <a:tc gridSpan="3">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Community resources:</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gridSpan="5">
                  <a:txBody>
                    <a:bodyPr/>
                    <a:lstStyle/>
                    <a:p>
                      <a:pPr marL="0" marR="0">
                        <a:spcBef>
                          <a:spcPts val="0"/>
                        </a:spcBef>
                        <a:spcAft>
                          <a:spcPts val="0"/>
                        </a:spcAft>
                      </a:pPr>
                      <a:r>
                        <a:rPr lang="en-US" sz="1200">
                          <a:latin typeface="ChaparralPro-Regular"/>
                          <a:ea typeface="Times New Roman"/>
                          <a:cs typeface="Times New Roman"/>
                        </a:rPr>
                        <a:t>Codes, Property Inspector, Metro Council, Corp of Engineers</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3451">
                <a:tc gridSpan="9">
                  <a:txBody>
                    <a:bodyPr/>
                    <a:lstStyle/>
                    <a:p>
                      <a:pPr marL="0" marR="0">
                        <a:spcBef>
                          <a:spcPts val="0"/>
                        </a:spcBef>
                        <a:spcAft>
                          <a:spcPts val="0"/>
                        </a:spcAft>
                      </a:pP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085268">
                <a:tc rowSpan="3">
                  <a:txBody>
                    <a:bodyPr/>
                    <a:lstStyle/>
                    <a:p>
                      <a:pPr marL="0" marR="0" fontAlgn="ctr">
                        <a:spcBef>
                          <a:spcPts val="0"/>
                        </a:spcBef>
                        <a:spcAft>
                          <a:spcPts val="0"/>
                        </a:spcAft>
                      </a:pPr>
                      <a:r>
                        <a:rPr lang="en-US" sz="1200" b="1">
                          <a:solidFill>
                            <a:srgbClr val="000000"/>
                          </a:solidFill>
                          <a:latin typeface="Times New Roman"/>
                          <a:ea typeface="Times New Roman"/>
                          <a:cs typeface="Times New Roman"/>
                        </a:rPr>
                        <a:t>Reflection Methods</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rowSpan="3">
                  <a:txBody>
                    <a:bodyPr/>
                    <a:lstStyle/>
                    <a:p>
                      <a:pPr marL="0" marR="0" algn="ctr">
                        <a:lnSpc>
                          <a:spcPct val="120000"/>
                        </a:lnSpc>
                        <a:spcBef>
                          <a:spcPts val="0"/>
                        </a:spcBef>
                        <a:spcAft>
                          <a:spcPts val="0"/>
                        </a:spcAft>
                      </a:pPr>
                      <a:r>
                        <a:rPr lang="en-US" sz="1200" b="1">
                          <a:solidFill>
                            <a:srgbClr val="000000"/>
                          </a:solidFill>
                          <a:latin typeface="Times New Roman"/>
                          <a:ea typeface="Times New Roman"/>
                          <a:cs typeface="MinionPro-Regular"/>
                        </a:rPr>
                        <a:t>(Individual, Group, and/or Whole Class)</a:t>
                      </a:r>
                      <a:endParaRPr lang="en-US" sz="1600">
                        <a:solidFill>
                          <a:srgbClr val="000000"/>
                        </a:solidFill>
                        <a:latin typeface="MinionPro-Regular"/>
                        <a:ea typeface="Times New Roman"/>
                        <a:cs typeface="MinionPro-Regular"/>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0"/>
                        </a:spcBef>
                        <a:spcAft>
                          <a:spcPts val="0"/>
                        </a:spcAft>
                      </a:pPr>
                      <a:r>
                        <a:rPr lang="en-US" sz="1200">
                          <a:solidFill>
                            <a:srgbClr val="000000"/>
                          </a:solidFill>
                          <a:latin typeface="Times New Roman"/>
                          <a:ea typeface="Times New Roman"/>
                          <a:cs typeface="Times New Roman"/>
                        </a:rPr>
                        <a:t>X</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fontAlgn="ctr">
                        <a:spcBef>
                          <a:spcPts val="0"/>
                        </a:spcBef>
                        <a:spcAft>
                          <a:spcPts val="0"/>
                        </a:spcAft>
                      </a:pPr>
                      <a:r>
                        <a:rPr lang="en-US" sz="1200">
                          <a:solidFill>
                            <a:srgbClr val="000000"/>
                          </a:solidFill>
                          <a:latin typeface="Times New Roman"/>
                          <a:ea typeface="Times New Roman"/>
                          <a:cs typeface="Times New Roman"/>
                        </a:rPr>
                        <a:t>Journal/Learning Log</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ctr" fontAlgn="ctr">
                        <a:spcBef>
                          <a:spcPts val="200"/>
                        </a:spcBef>
                        <a:spcAft>
                          <a:spcPts val="0"/>
                        </a:spcAft>
                      </a:pPr>
                      <a:r>
                        <a:rPr lang="en-US" sz="1200" dirty="0">
                          <a:solidFill>
                            <a:srgbClr val="000000"/>
                          </a:solidFill>
                          <a:latin typeface="ChaparralPro-Regular"/>
                          <a:ea typeface="Times New Roman"/>
                          <a:cs typeface="Times New Roman"/>
                        </a:rPr>
                        <a:t>X</a:t>
                      </a:r>
                      <a:endParaRPr lang="en-US" sz="1200" dirty="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200">
                          <a:solidFill>
                            <a:srgbClr val="000000"/>
                          </a:solidFill>
                          <a:latin typeface="Times New Roman"/>
                          <a:ea typeface="Times New Roman"/>
                          <a:cs typeface="Times New Roman"/>
                        </a:rPr>
                        <a:t>Focus Group (for Community Presentations)</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900">
                        <a:solidFill>
                          <a:srgbClr val="000000"/>
                        </a:solidFill>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60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085268">
                <a:tc vMerge="1">
                  <a:txBody>
                    <a:bodyPr/>
                    <a:lstStyle/>
                    <a:p>
                      <a:endParaRPr lang="en-US"/>
                    </a:p>
                  </a:txBody>
                  <a:tcPr/>
                </a:tc>
                <a:tc vMerge="1">
                  <a:txBody>
                    <a:bodyPr/>
                    <a:lstStyle/>
                    <a:p>
                      <a:endParaRPr lang="en-US"/>
                    </a:p>
                  </a:txBody>
                  <a:tcPr/>
                </a:tc>
                <a:tc>
                  <a:txBody>
                    <a:bodyPr/>
                    <a:lstStyle/>
                    <a:p>
                      <a:pPr marL="0" marR="0" algn="ctr" fontAlgn="ctr">
                        <a:spcBef>
                          <a:spcPts val="0"/>
                        </a:spcBef>
                        <a:spcAft>
                          <a:spcPts val="0"/>
                        </a:spcAft>
                      </a:pPr>
                      <a:r>
                        <a:rPr lang="en-US" sz="1200">
                          <a:solidFill>
                            <a:srgbClr val="000000"/>
                          </a:solidFill>
                          <a:latin typeface="Times New Roman"/>
                          <a:ea typeface="Times New Roman"/>
                          <a:cs typeface="Times New Roman"/>
                        </a:rPr>
                        <a:t>X</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fontAlgn="ctr">
                        <a:spcBef>
                          <a:spcPts val="0"/>
                        </a:spcBef>
                        <a:spcAft>
                          <a:spcPts val="0"/>
                        </a:spcAft>
                      </a:pPr>
                      <a:r>
                        <a:rPr lang="en-US" sz="1200">
                          <a:solidFill>
                            <a:srgbClr val="000000"/>
                          </a:solidFill>
                          <a:latin typeface="Times New Roman"/>
                          <a:ea typeface="Times New Roman"/>
                          <a:cs typeface="Times New Roman"/>
                        </a:rPr>
                        <a:t>Whole-Class Discussion</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ctr" fontAlgn="ctr">
                        <a:spcBef>
                          <a:spcPts val="200"/>
                        </a:spcBef>
                        <a:spcAft>
                          <a:spcPts val="0"/>
                        </a:spcAft>
                      </a:pPr>
                      <a:endParaRPr lang="en-US" sz="1200">
                        <a:solidFill>
                          <a:srgbClr val="000000"/>
                        </a:solidFill>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200">
                          <a:solidFill>
                            <a:srgbClr val="000000"/>
                          </a:solidFill>
                          <a:latin typeface="Times New Roman"/>
                          <a:ea typeface="Times New Roman"/>
                          <a:cs typeface="Times New Roman"/>
                        </a:rPr>
                        <a:t>Fishbowl Discussion</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900">
                        <a:solidFill>
                          <a:srgbClr val="000000"/>
                        </a:solidFill>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60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613413">
                <a:tc vMerge="1">
                  <a:txBody>
                    <a:bodyPr/>
                    <a:lstStyle/>
                    <a:p>
                      <a:endParaRPr lang="en-US"/>
                    </a:p>
                  </a:txBody>
                  <a:tcPr/>
                </a:tc>
                <a:tc vMerge="1">
                  <a:txBody>
                    <a:bodyPr/>
                    <a:lstStyle/>
                    <a:p>
                      <a:endParaRPr lang="en-US"/>
                    </a:p>
                  </a:txBody>
                  <a:tcPr/>
                </a:tc>
                <a:tc>
                  <a:txBody>
                    <a:bodyPr/>
                    <a:lstStyle/>
                    <a:p>
                      <a:pPr marL="0" marR="0" algn="ctr" fontAlgn="ctr">
                        <a:spcBef>
                          <a:spcPts val="0"/>
                        </a:spcBef>
                        <a:spcAft>
                          <a:spcPts val="0"/>
                        </a:spcAft>
                      </a:pPr>
                      <a:r>
                        <a:rPr lang="en-US" sz="1200">
                          <a:solidFill>
                            <a:srgbClr val="000000"/>
                          </a:solidFill>
                          <a:latin typeface="Times New Roman"/>
                          <a:ea typeface="Times New Roman"/>
                          <a:cs typeface="Times New Roman"/>
                        </a:rPr>
                        <a:t>X</a:t>
                      </a:r>
                      <a:endParaRPr lang="en-US" sz="1200">
                        <a:latin typeface="Times New Roman"/>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fontAlgn="ctr">
                        <a:spcBef>
                          <a:spcPts val="0"/>
                        </a:spcBef>
                        <a:spcAft>
                          <a:spcPts val="0"/>
                        </a:spcAft>
                      </a:pPr>
                      <a:r>
                        <a:rPr lang="en-US" sz="1200">
                          <a:solidFill>
                            <a:srgbClr val="000000"/>
                          </a:solidFill>
                          <a:latin typeface="Times New Roman"/>
                          <a:ea typeface="Times New Roman"/>
                          <a:cs typeface="Times New Roman"/>
                        </a:rPr>
                        <a:t>Survey</a:t>
                      </a:r>
                      <a:endParaRPr lang="en-US" sz="120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a:txBody>
                    <a:bodyPr/>
                    <a:lstStyle/>
                    <a:p>
                      <a:pPr marL="0" marR="0" algn="ctr" fontAlgn="ctr">
                        <a:spcBef>
                          <a:spcPts val="200"/>
                        </a:spcBef>
                        <a:spcAft>
                          <a:spcPts val="0"/>
                        </a:spcAft>
                      </a:pPr>
                      <a:endParaRPr lang="en-US" sz="120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fontAlgn="ctr">
                        <a:spcBef>
                          <a:spcPts val="0"/>
                        </a:spcBef>
                        <a:spcAft>
                          <a:spcPts val="0"/>
                        </a:spcAft>
                      </a:pPr>
                      <a:r>
                        <a:rPr lang="en-US" sz="1200" dirty="0">
                          <a:solidFill>
                            <a:srgbClr val="000000"/>
                          </a:solidFill>
                          <a:latin typeface="Times New Roman"/>
                          <a:ea typeface="Times New Roman"/>
                          <a:cs typeface="Times New Roman"/>
                        </a:rPr>
                        <a:t>Other:</a:t>
                      </a:r>
                      <a:endParaRPr lang="en-US" sz="1200" dirty="0">
                        <a:latin typeface="Times New Roman"/>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900" dirty="0">
                        <a:solidFill>
                          <a:srgbClr val="000000"/>
                        </a:solidFill>
                        <a:latin typeface="ChaparralPro-Regular"/>
                        <a:ea typeface="Times New Roman"/>
                        <a:cs typeface="Times New Roman"/>
                      </a:endParaRPr>
                    </a:p>
                  </a:txBody>
                  <a:tcPr marL="5611" marR="5611" marT="5611" marB="561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algn="ctr" fontAlgn="ctr">
                        <a:spcBef>
                          <a:spcPts val="200"/>
                        </a:spcBef>
                        <a:spcAft>
                          <a:spcPts val="0"/>
                        </a:spcAft>
                      </a:pPr>
                      <a:endParaRPr lang="en-US" sz="600" dirty="0">
                        <a:solidFill>
                          <a:srgbClr val="000000"/>
                        </a:solidFill>
                        <a:latin typeface="ChaparralPro-Regular"/>
                        <a:ea typeface="Times New Roman"/>
                        <a:cs typeface="Times New Roman"/>
                      </a:endParaRPr>
                    </a:p>
                  </a:txBody>
                  <a:tcPr marL="28857" marR="28857" marT="28857" marB="2885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smtClean="0">
                <a:solidFill>
                  <a:srgbClr val="B6121B"/>
                </a:solidFill>
                <a:ea typeface="ＭＳ Ｐゴシック" pitchFamily="34" charset="-128"/>
              </a:rPr>
              <a:t>Closing Moves</a:t>
            </a:r>
            <a:endParaRPr lang="en-US" smtClean="0">
              <a:ea typeface="ＭＳ Ｐゴシック" pitchFamily="34" charset="-128"/>
            </a:endParaRPr>
          </a:p>
        </p:txBody>
      </p:sp>
      <p:sp>
        <p:nvSpPr>
          <p:cNvPr id="72707" name="Content Placeholder 2"/>
          <p:cNvSpPr>
            <a:spLocks noGrp="1"/>
          </p:cNvSpPr>
          <p:nvPr>
            <p:ph idx="1"/>
          </p:nvPr>
        </p:nvSpPr>
        <p:spPr/>
        <p:txBody>
          <a:bodyPr/>
          <a:lstStyle/>
          <a:p>
            <a:r>
              <a:rPr lang="en-US" smtClean="0">
                <a:ea typeface="ＭＳ Ｐゴシック" pitchFamily="34" charset="-128"/>
              </a:rPr>
              <a:t>I like</a:t>
            </a:r>
          </a:p>
          <a:p>
            <a:r>
              <a:rPr lang="en-US" smtClean="0">
                <a:ea typeface="ＭＳ Ｐゴシック" pitchFamily="34" charset="-128"/>
              </a:rPr>
              <a:t>I wish</a:t>
            </a:r>
          </a:p>
          <a:p>
            <a:r>
              <a:rPr lang="en-US" smtClean="0">
                <a:ea typeface="ＭＳ Ｐゴシック" pitchFamily="34" charset="-128"/>
              </a:rPr>
              <a:t>I wonder</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6"/>
          <p:cNvPicPr>
            <a:picLocks noChangeAspect="1"/>
          </p:cNvPicPr>
          <p:nvPr/>
        </p:nvPicPr>
        <p:blipFill>
          <a:blip r:embed="rId3" cstate="print"/>
          <a:srcRect/>
          <a:stretch>
            <a:fillRect/>
          </a:stretch>
        </p:blipFill>
        <p:spPr bwMode="auto">
          <a:xfrm>
            <a:off x="0" y="1295400"/>
            <a:ext cx="4038600" cy="3733800"/>
          </a:xfrm>
          <a:prstGeom prst="rect">
            <a:avLst/>
          </a:prstGeom>
          <a:noFill/>
          <a:ln w="9525">
            <a:noFill/>
            <a:miter lim="800000"/>
            <a:headEnd/>
            <a:tailEnd/>
          </a:ln>
        </p:spPr>
      </p:pic>
      <p:sp>
        <p:nvSpPr>
          <p:cNvPr id="4099" name="TextBox 4"/>
          <p:cNvSpPr txBox="1">
            <a:spLocks noChangeArrowheads="1"/>
          </p:cNvSpPr>
          <p:nvPr/>
        </p:nvSpPr>
        <p:spPr bwMode="auto">
          <a:xfrm>
            <a:off x="3773488" y="457200"/>
            <a:ext cx="5370512" cy="5632450"/>
          </a:xfrm>
          <a:prstGeom prst="rect">
            <a:avLst/>
          </a:prstGeom>
          <a:noFill/>
          <a:ln w="9525">
            <a:noFill/>
            <a:miter lim="800000"/>
            <a:headEnd/>
            <a:tailEnd/>
          </a:ln>
        </p:spPr>
        <p:txBody>
          <a:bodyPr>
            <a:spAutoFit/>
          </a:bodyPr>
          <a:lstStyle/>
          <a:p>
            <a:r>
              <a:rPr lang="en-US" dirty="0">
                <a:solidFill>
                  <a:srgbClr val="B0B0B0"/>
                </a:solidFill>
              </a:rPr>
              <a:t>By the end of PBL </a:t>
            </a:r>
            <a:r>
              <a:rPr lang="en-US" dirty="0" smtClean="0">
                <a:solidFill>
                  <a:srgbClr val="B0B0B0"/>
                </a:solidFill>
              </a:rPr>
              <a:t>Review, </a:t>
            </a:r>
            <a:r>
              <a:rPr lang="en-US" dirty="0">
                <a:solidFill>
                  <a:srgbClr val="B0B0B0"/>
                </a:solidFill>
              </a:rPr>
              <a:t>you will have started planning a project by:</a:t>
            </a:r>
          </a:p>
          <a:p>
            <a:endParaRPr lang="en-US" dirty="0">
              <a:solidFill>
                <a:srgbClr val="B0B0B0"/>
              </a:solidFill>
            </a:endParaRPr>
          </a:p>
          <a:p>
            <a:r>
              <a:rPr lang="en-US" dirty="0">
                <a:solidFill>
                  <a:srgbClr val="B0B0B0"/>
                </a:solidFill>
              </a:rPr>
              <a:t>O Understanding “Main Course” PBL</a:t>
            </a:r>
          </a:p>
          <a:p>
            <a:endParaRPr lang="en-US" dirty="0">
              <a:solidFill>
                <a:srgbClr val="B0B0B0"/>
              </a:solidFill>
            </a:endParaRPr>
          </a:p>
          <a:p>
            <a:r>
              <a:rPr lang="en-US" dirty="0">
                <a:solidFill>
                  <a:srgbClr val="B0B0B0"/>
                </a:solidFill>
              </a:rPr>
              <a:t>O Generating a Project Idea</a:t>
            </a:r>
          </a:p>
          <a:p>
            <a:endParaRPr lang="en-US" dirty="0">
              <a:solidFill>
                <a:srgbClr val="B0B0B0"/>
              </a:solidFill>
            </a:endParaRPr>
          </a:p>
          <a:p>
            <a:r>
              <a:rPr lang="en-US" dirty="0">
                <a:solidFill>
                  <a:srgbClr val="B0B0B0"/>
                </a:solidFill>
              </a:rPr>
              <a:t>O Refining an Essential Question</a:t>
            </a:r>
          </a:p>
          <a:p>
            <a:endParaRPr lang="en-US" dirty="0">
              <a:solidFill>
                <a:srgbClr val="B0B0B0"/>
              </a:solidFill>
            </a:endParaRPr>
          </a:p>
          <a:p>
            <a:r>
              <a:rPr lang="en-US" dirty="0">
                <a:solidFill>
                  <a:srgbClr val="B0B0B0"/>
                </a:solidFill>
              </a:rPr>
              <a:t>O Balancing Assessment Strategies</a:t>
            </a:r>
          </a:p>
          <a:p>
            <a:endParaRPr lang="en-US" dirty="0">
              <a:solidFill>
                <a:srgbClr val="B0B0B0"/>
              </a:solidFill>
            </a:endParaRPr>
          </a:p>
          <a:p>
            <a:r>
              <a:rPr lang="en-US" dirty="0"/>
              <a:t>O </a:t>
            </a:r>
            <a:r>
              <a:rPr lang="en-US" dirty="0">
                <a:solidFill>
                  <a:srgbClr val="B6121B"/>
                </a:solidFill>
              </a:rPr>
              <a:t>Gathering Tips for Managing Projects</a:t>
            </a:r>
          </a:p>
          <a:p>
            <a:endParaRPr lang="en-US" dirty="0"/>
          </a:p>
          <a:p>
            <a:r>
              <a:rPr lang="en-US" dirty="0">
                <a:solidFill>
                  <a:srgbClr val="B0B0B0"/>
                </a:solidFill>
              </a:rPr>
              <a:t>O All of the Above</a:t>
            </a:r>
          </a:p>
          <a:p>
            <a:endParaRPr lang="en-US" dirty="0"/>
          </a:p>
        </p:txBody>
      </p:sp>
      <p:sp>
        <p:nvSpPr>
          <p:cNvPr id="4100" name="Freeform 19"/>
          <p:cNvSpPr>
            <a:spLocks noChangeArrowheads="1"/>
          </p:cNvSpPr>
          <p:nvPr/>
        </p:nvSpPr>
        <p:spPr bwMode="auto">
          <a:xfrm>
            <a:off x="3886200" y="4648200"/>
            <a:ext cx="152400" cy="152400"/>
          </a:xfrm>
          <a:custGeom>
            <a:avLst/>
            <a:gdLst>
              <a:gd name="T0" fmla="*/ 16748199 w 127000"/>
              <a:gd name="T1" fmla="*/ 6627 h 160997"/>
              <a:gd name="T2" fmla="*/ 4187076 w 127000"/>
              <a:gd name="T3" fmla="*/ 4978 h 160997"/>
              <a:gd name="T4" fmla="*/ 1395621 w 127000"/>
              <a:gd name="T5" fmla="*/ 14880 h 160997"/>
              <a:gd name="T6" fmla="*/ 0 w 127000"/>
              <a:gd name="T7" fmla="*/ 19831 h 160997"/>
              <a:gd name="T8" fmla="*/ 1395621 w 127000"/>
              <a:gd name="T9" fmla="*/ 24786 h 160997"/>
              <a:gd name="T10" fmla="*/ 8374071 w 127000"/>
              <a:gd name="T11" fmla="*/ 31386 h 160997"/>
              <a:gd name="T12" fmla="*/ 18143866 w 127000"/>
              <a:gd name="T13" fmla="*/ 26435 h 160997"/>
              <a:gd name="T14" fmla="*/ 20935243 w 127000"/>
              <a:gd name="T15" fmla="*/ 16532 h 160997"/>
              <a:gd name="T16" fmla="*/ 16748199 w 127000"/>
              <a:gd name="T17" fmla="*/ 6627 h 1609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00"/>
              <a:gd name="T28" fmla="*/ 0 h 160997"/>
              <a:gd name="T29" fmla="*/ 127000 w 127000"/>
              <a:gd name="T30" fmla="*/ 160997 h 1609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00" h="160997">
                <a:moveTo>
                  <a:pt x="101600" y="33997"/>
                </a:moveTo>
                <a:cubicBezTo>
                  <a:pt x="80454" y="23424"/>
                  <a:pt x="50930" y="0"/>
                  <a:pt x="25400" y="25530"/>
                </a:cubicBezTo>
                <a:cubicBezTo>
                  <a:pt x="12779" y="38151"/>
                  <a:pt x="14111" y="59397"/>
                  <a:pt x="8467" y="76330"/>
                </a:cubicBezTo>
                <a:lnTo>
                  <a:pt x="0" y="101730"/>
                </a:lnTo>
                <a:cubicBezTo>
                  <a:pt x="2822" y="110197"/>
                  <a:pt x="3875" y="119477"/>
                  <a:pt x="8467" y="127130"/>
                </a:cubicBezTo>
                <a:cubicBezTo>
                  <a:pt x="16511" y="140537"/>
                  <a:pt x="39261" y="153304"/>
                  <a:pt x="50800" y="160997"/>
                </a:cubicBezTo>
                <a:cubicBezTo>
                  <a:pt x="66802" y="156996"/>
                  <a:pt x="99240" y="152921"/>
                  <a:pt x="110067" y="135597"/>
                </a:cubicBezTo>
                <a:cubicBezTo>
                  <a:pt x="119527" y="120461"/>
                  <a:pt x="127000" y="84797"/>
                  <a:pt x="127000" y="84797"/>
                </a:cubicBezTo>
                <a:lnTo>
                  <a:pt x="101600" y="33997"/>
                </a:lnTo>
                <a:close/>
              </a:path>
            </a:pathLst>
          </a:custGeom>
          <a:solidFill>
            <a:schemeClr val="tx1"/>
          </a:solidFill>
          <a:ln w="9525">
            <a:solidFill>
              <a:schemeClr val="tx1"/>
            </a:solidFill>
            <a:round/>
            <a:headEnd/>
            <a:tailEnd/>
          </a:ln>
        </p:spPr>
        <p:txBody>
          <a:bodyPr/>
          <a:lstStyle/>
          <a:p>
            <a:endParaRPr lang="en-US"/>
          </a:p>
        </p:txBody>
      </p:sp>
    </p:spTree>
  </p:cSld>
  <p:clrMapOvr>
    <a:masterClrMapping/>
  </p:clrMapOvr>
  <p:transition>
    <p:cut/>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nvGraphicFramePr>
        <p:xfrm>
          <a:off x="304801" y="152400"/>
          <a:ext cx="8534399" cy="6324602"/>
        </p:xfrm>
        <a:graphic>
          <a:graphicData uri="http://schemas.openxmlformats.org/drawingml/2006/table">
            <a:tbl>
              <a:tblPr/>
              <a:tblGrid>
                <a:gridCol w="1445088"/>
                <a:gridCol w="3355511"/>
                <a:gridCol w="234208"/>
                <a:gridCol w="109449"/>
                <a:gridCol w="3390143"/>
              </a:tblGrid>
              <a:tr h="680757">
                <a:tc gridSpan="5">
                  <a:txBody>
                    <a:bodyPr/>
                    <a:lstStyle/>
                    <a:p>
                      <a:pPr marL="0" marR="0" algn="ctr" fontAlgn="ctr">
                        <a:lnSpc>
                          <a:spcPct val="120000"/>
                        </a:lnSpc>
                        <a:spcBef>
                          <a:spcPts val="0"/>
                        </a:spcBef>
                        <a:spcAft>
                          <a:spcPts val="0"/>
                        </a:spcAft>
                      </a:pPr>
                      <a:r>
                        <a:rPr lang="en-US" sz="1600" cap="all" spc="720" dirty="0">
                          <a:solidFill>
                            <a:srgbClr val="000000"/>
                          </a:solidFill>
                          <a:latin typeface="Times New Roman"/>
                          <a:ea typeface="MS Mincho"/>
                          <a:cs typeface="Times New Roman"/>
                        </a:rPr>
                        <a:t>Project Teaching and Learning Guide</a:t>
                      </a:r>
                      <a:endParaRPr lang="en-US" sz="1000" dirty="0">
                        <a:latin typeface="Cambria"/>
                        <a:ea typeface="MS Mincho"/>
                        <a:cs typeface="Times New Roman"/>
                      </a:endParaRPr>
                    </a:p>
                  </a:txBody>
                  <a:tcPr marL="45128" marR="45128" marT="28254" marB="2825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51511">
                <a:tc gridSpan="5">
                  <a:txBody>
                    <a:bodyPr/>
                    <a:lstStyle/>
                    <a:p>
                      <a:pPr marL="0" marR="0">
                        <a:spcBef>
                          <a:spcPts val="0"/>
                        </a:spcBef>
                        <a:spcAft>
                          <a:spcPts val="0"/>
                        </a:spcAft>
                      </a:pPr>
                      <a:r>
                        <a:rPr lang="en-US" sz="1000" b="1">
                          <a:solidFill>
                            <a:srgbClr val="000000"/>
                          </a:solidFill>
                          <a:latin typeface="Times New Roman"/>
                          <a:ea typeface="MS Mincho"/>
                          <a:cs typeface="Times New Roman"/>
                        </a:rPr>
                        <a:t>Project:  </a:t>
                      </a:r>
                      <a:r>
                        <a:rPr lang="en-US" sz="1000">
                          <a:solidFill>
                            <a:srgbClr val="000000"/>
                          </a:solidFill>
                          <a:latin typeface="Times New Roman"/>
                          <a:ea typeface="MS Mincho"/>
                          <a:cs typeface="Times New Roman"/>
                        </a:rPr>
                        <a:t>We Will Rise</a:t>
                      </a:r>
                      <a:endParaRPr lang="en-US" sz="1000">
                        <a:latin typeface="Cambria"/>
                        <a:ea typeface="MS Mincho"/>
                        <a:cs typeface="Times New Roman"/>
                      </a:endParaRPr>
                    </a:p>
                  </a:txBody>
                  <a:tcPr marL="45128" marR="45128" marT="28254" marB="2825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78873">
                <a:tc gridSpan="3">
                  <a:txBody>
                    <a:bodyPr/>
                    <a:lstStyle/>
                    <a:p>
                      <a:pPr marL="0" marR="0">
                        <a:spcBef>
                          <a:spcPts val="0"/>
                        </a:spcBef>
                        <a:spcAft>
                          <a:spcPts val="0"/>
                        </a:spcAft>
                      </a:pPr>
                      <a:endParaRPr lang="en-US" sz="1000">
                        <a:latin typeface="Cambria"/>
                        <a:ea typeface="MS Mincho"/>
                        <a:cs typeface="Times New Roman"/>
                      </a:endParaRPr>
                    </a:p>
                  </a:txBody>
                  <a:tcPr marL="45128" marR="45128" marT="39634" marB="35317">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c gridSpan="2">
                  <a:txBody>
                    <a:bodyPr/>
                    <a:lstStyle/>
                    <a:p>
                      <a:pPr marL="0" marR="0">
                        <a:spcBef>
                          <a:spcPts val="0"/>
                        </a:spcBef>
                        <a:spcAft>
                          <a:spcPts val="0"/>
                        </a:spcAft>
                      </a:pPr>
                      <a:endParaRPr lang="en-US" sz="1000">
                        <a:latin typeface="Times New Roman"/>
                        <a:ea typeface="MS Mincho"/>
                        <a:cs typeface="Times New Roman"/>
                      </a:endParaRPr>
                    </a:p>
                  </a:txBody>
                  <a:tcPr marL="45128" marR="45128" marT="39634" marB="35317">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r>
              <a:tr h="544356">
                <a:tc>
                  <a:txBody>
                    <a:bodyPr/>
                    <a:lstStyle/>
                    <a:p>
                      <a:pPr marL="0" marR="0" algn="ctr" fontAlgn="ctr">
                        <a:spcBef>
                          <a:spcPts val="0"/>
                        </a:spcBef>
                        <a:spcAft>
                          <a:spcPts val="0"/>
                        </a:spcAft>
                      </a:pPr>
                      <a:r>
                        <a:rPr lang="en-US" sz="1000" b="1">
                          <a:solidFill>
                            <a:srgbClr val="000000"/>
                          </a:solidFill>
                          <a:latin typeface="Times New Roman"/>
                          <a:ea typeface="MS Mincho"/>
                          <a:cs typeface="Times New Roman"/>
                        </a:rPr>
                        <a:t>Major Product(s) and Presentation</a:t>
                      </a:r>
                      <a:r>
                        <a:rPr lang="en-US" sz="1000">
                          <a:solidFill>
                            <a:srgbClr val="000000"/>
                          </a:solidFill>
                          <a:latin typeface="Times New Roman"/>
                          <a:ea typeface="MS Mincho"/>
                          <a:cs typeface="Times New Roman"/>
                        </a:rPr>
                        <a:t> </a:t>
                      </a:r>
                      <a:r>
                        <a:rPr lang="en-US" sz="900">
                          <a:solidFill>
                            <a:srgbClr val="000000"/>
                          </a:solidFill>
                          <a:latin typeface="Times New Roman"/>
                          <a:ea typeface="MS Mincho"/>
                          <a:cs typeface="Times New Roman"/>
                        </a:rPr>
                        <a:t/>
                      </a:r>
                      <a:br>
                        <a:rPr lang="en-US" sz="900">
                          <a:solidFill>
                            <a:srgbClr val="000000"/>
                          </a:solidFill>
                          <a:latin typeface="Times New Roman"/>
                          <a:ea typeface="MS Mincho"/>
                          <a:cs typeface="Times New Roman"/>
                        </a:rPr>
                      </a:br>
                      <a:r>
                        <a:rPr lang="en-US" sz="900">
                          <a:solidFill>
                            <a:srgbClr val="000000"/>
                          </a:solidFill>
                          <a:latin typeface="Times New Roman"/>
                          <a:ea typeface="MS Mincho"/>
                          <a:cs typeface="Times New Roman"/>
                        </a:rPr>
                        <a:t>students need to complete</a:t>
                      </a:r>
                      <a:endParaRPr lang="en-US" sz="1000">
                        <a:latin typeface="Cambria"/>
                        <a:ea typeface="MS Mincho"/>
                        <a:cs typeface="Times New Roman"/>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marL="0" marR="0" algn="ctr" fontAlgn="ctr">
                        <a:spcBef>
                          <a:spcPts val="0"/>
                        </a:spcBef>
                        <a:spcAft>
                          <a:spcPts val="0"/>
                        </a:spcAft>
                      </a:pPr>
                      <a:r>
                        <a:rPr lang="en-US" sz="1000" b="1">
                          <a:solidFill>
                            <a:srgbClr val="000000"/>
                          </a:solidFill>
                          <a:latin typeface="Times New Roman"/>
                          <a:ea typeface="MS Mincho"/>
                          <a:cs typeface="Times New Roman"/>
                        </a:rPr>
                        <a:t>Knowledge and Skills Needed by Students</a:t>
                      </a:r>
                      <a:endParaRPr lang="en-US" sz="1000">
                        <a:latin typeface="Cambria"/>
                        <a:ea typeface="MS Mincho"/>
                        <a:cs typeface="Times New Roman"/>
                      </a:endParaRPr>
                    </a:p>
                    <a:p>
                      <a:pPr marL="0" marR="0" algn="ctr" fontAlgn="ctr">
                        <a:spcBef>
                          <a:spcPts val="0"/>
                        </a:spcBef>
                        <a:spcAft>
                          <a:spcPts val="0"/>
                        </a:spcAft>
                      </a:pPr>
                      <a:r>
                        <a:rPr lang="en-US" sz="900">
                          <a:solidFill>
                            <a:srgbClr val="000000"/>
                          </a:solidFill>
                          <a:latin typeface="Times New Roman"/>
                          <a:ea typeface="MS Mincho"/>
                          <a:cs typeface="Times New Roman"/>
                        </a:rPr>
                        <a:t>to successfully complete major </a:t>
                      </a:r>
                      <a:br>
                        <a:rPr lang="en-US" sz="900">
                          <a:solidFill>
                            <a:srgbClr val="000000"/>
                          </a:solidFill>
                          <a:latin typeface="Times New Roman"/>
                          <a:ea typeface="MS Mincho"/>
                          <a:cs typeface="Times New Roman"/>
                        </a:rPr>
                      </a:br>
                      <a:r>
                        <a:rPr lang="en-US" sz="900">
                          <a:solidFill>
                            <a:srgbClr val="000000"/>
                          </a:solidFill>
                          <a:latin typeface="Times New Roman"/>
                          <a:ea typeface="MS Mincho"/>
                          <a:cs typeface="Times New Roman"/>
                        </a:rPr>
                        <a:t>products and presentations</a:t>
                      </a:r>
                      <a:endParaRPr lang="en-US" sz="1000">
                        <a:latin typeface="Cambria"/>
                        <a:ea typeface="MS Mincho"/>
                        <a:cs typeface="Times New Roman"/>
                      </a:endParaRPr>
                    </a:p>
                  </a:txBody>
                  <a:tcPr marL="45128" marR="45128" marT="39634" marB="35317">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c gridSpan="2">
                  <a:txBody>
                    <a:bodyPr/>
                    <a:lstStyle/>
                    <a:p>
                      <a:pPr marL="0" marR="0" algn="ctr" fontAlgn="ctr">
                        <a:spcBef>
                          <a:spcPts val="0"/>
                        </a:spcBef>
                        <a:spcAft>
                          <a:spcPts val="0"/>
                        </a:spcAft>
                      </a:pPr>
                      <a:r>
                        <a:rPr lang="en-US" sz="1000" b="1">
                          <a:solidFill>
                            <a:srgbClr val="000000"/>
                          </a:solidFill>
                          <a:latin typeface="Times New Roman"/>
                          <a:ea typeface="MS Mincho"/>
                          <a:cs typeface="Times New Roman"/>
                        </a:rPr>
                        <a:t>Scaffolding / Materials / Lessons to be Provided </a:t>
                      </a:r>
                      <a:endParaRPr lang="en-US" sz="1000">
                        <a:latin typeface="Cambria"/>
                        <a:ea typeface="MS Mincho"/>
                        <a:cs typeface="Times New Roman"/>
                      </a:endParaRPr>
                    </a:p>
                    <a:p>
                      <a:pPr marL="0" marR="0" algn="ctr" fontAlgn="ctr">
                        <a:spcBef>
                          <a:spcPts val="0"/>
                        </a:spcBef>
                        <a:spcAft>
                          <a:spcPts val="0"/>
                        </a:spcAft>
                      </a:pPr>
                      <a:r>
                        <a:rPr lang="en-US" sz="900">
                          <a:solidFill>
                            <a:srgbClr val="000000"/>
                          </a:solidFill>
                          <a:latin typeface="Times New Roman"/>
                          <a:ea typeface="MS Mincho"/>
                          <a:cs typeface="Times New Roman"/>
                        </a:rPr>
                        <a:t>by the project teacher, other teachers, experts, </a:t>
                      </a:r>
                      <a:br>
                        <a:rPr lang="en-US" sz="900">
                          <a:solidFill>
                            <a:srgbClr val="000000"/>
                          </a:solidFill>
                          <a:latin typeface="Times New Roman"/>
                          <a:ea typeface="MS Mincho"/>
                          <a:cs typeface="Times New Roman"/>
                        </a:rPr>
                      </a:br>
                      <a:r>
                        <a:rPr lang="en-US" sz="900">
                          <a:solidFill>
                            <a:srgbClr val="000000"/>
                          </a:solidFill>
                          <a:latin typeface="Times New Roman"/>
                          <a:ea typeface="MS Mincho"/>
                          <a:cs typeface="Times New Roman"/>
                        </a:rPr>
                        <a:t>mentors, community members</a:t>
                      </a:r>
                      <a:endParaRPr lang="en-US" sz="1000">
                        <a:latin typeface="Cambria"/>
                        <a:ea typeface="MS Mincho"/>
                        <a:cs typeface="Times New Roman"/>
                      </a:endParaRPr>
                    </a:p>
                  </a:txBody>
                  <a:tcPr marL="45128" marR="45128" marT="3963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645659">
                <a:tc>
                  <a:txBody>
                    <a:bodyPr/>
                    <a:lstStyle/>
                    <a:p>
                      <a:pPr marL="0" marR="0">
                        <a:spcBef>
                          <a:spcPts val="0"/>
                        </a:spcBef>
                        <a:spcAft>
                          <a:spcPts val="0"/>
                        </a:spcAft>
                      </a:pPr>
                      <a:r>
                        <a:rPr lang="en-US" sz="1000">
                          <a:latin typeface="Times-Roman"/>
                          <a:ea typeface="MS Mincho"/>
                          <a:cs typeface="Times New Roman"/>
                        </a:rPr>
                        <a:t>Presentation to Metro Planning Commission</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dirty="0" smtClean="0">
                          <a:latin typeface="Times-Roman"/>
                          <a:ea typeface="MS Mincho"/>
                          <a:cs typeface="Times New Roman"/>
                        </a:rPr>
                        <a:t>Presentation Skills</a:t>
                      </a:r>
                      <a:endParaRPr lang="en-US" sz="1000" dirty="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fontAlgn="ctr">
                        <a:lnSpc>
                          <a:spcPct val="120000"/>
                        </a:lnSpc>
                        <a:spcBef>
                          <a:spcPts val="0"/>
                        </a:spcBef>
                        <a:spcAft>
                          <a:spcPts val="0"/>
                        </a:spcAft>
                      </a:pPr>
                      <a:r>
                        <a:rPr lang="en-US" sz="1000" dirty="0" smtClean="0">
                          <a:solidFill>
                            <a:srgbClr val="000000"/>
                          </a:solidFill>
                          <a:latin typeface="Wingdings-Regular"/>
                          <a:ea typeface="MS Mincho"/>
                          <a:cs typeface="Wingdings-Regular"/>
                        </a:rPr>
                        <a:t>=&gt;</a:t>
                      </a:r>
                      <a:endParaRPr lang="en-US" sz="1000" dirty="0">
                        <a:latin typeface="Cambria"/>
                        <a:ea typeface="MS Mincho"/>
                        <a:cs typeface="Times New Roman"/>
                      </a:endParaRPr>
                    </a:p>
                  </a:txBody>
                  <a:tcPr marL="28254" marR="45128" marT="45128" marB="51014">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000">
                          <a:latin typeface="Times-Roman"/>
                          <a:ea typeface="MS Mincho"/>
                          <a:cs typeface="Times New Roman"/>
                        </a:rPr>
                        <a:t>Video of practice presentations; Critical Friends (using rubrics); Mock presentation by instructor</a:t>
                      </a:r>
                      <a:endParaRPr lang="en-US" sz="1000">
                        <a:latin typeface="Cambria"/>
                        <a:ea typeface="MS Mincho"/>
                        <a:cs typeface="Times New Roman"/>
                      </a:endParaRPr>
                    </a:p>
                  </a:txBody>
                  <a:tcPr marL="0" marR="45128" marT="45128" marB="51014">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5659">
                <a:tc>
                  <a:txBody>
                    <a:bodyPr/>
                    <a:lstStyle/>
                    <a:p>
                      <a:pPr marL="0" marR="0">
                        <a:spcBef>
                          <a:spcPts val="0"/>
                        </a:spcBef>
                        <a:spcAft>
                          <a:spcPts val="0"/>
                        </a:spcAft>
                      </a:pPr>
                      <a:r>
                        <a:rPr lang="en-US" sz="1000">
                          <a:latin typeface="Times-Roman"/>
                          <a:ea typeface="MS Mincho"/>
                          <a:cs typeface="Times New Roman"/>
                        </a:rPr>
                        <a:t>3-D Map of Nashville topography</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Times-Roman"/>
                          <a:ea typeface="MS Mincho"/>
                          <a:cs typeface="Times New Roman"/>
                        </a:rPr>
                        <a:t>3-D computer modeling</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fontAlgn="ctr">
                        <a:lnSpc>
                          <a:spcPct val="120000"/>
                        </a:lnSpc>
                        <a:spcBef>
                          <a:spcPts val="0"/>
                        </a:spcBef>
                        <a:spcAft>
                          <a:spcPts val="0"/>
                        </a:spcAft>
                      </a:pPr>
                      <a:r>
                        <a:rPr lang="en-US" sz="1000" dirty="0" smtClean="0">
                          <a:solidFill>
                            <a:srgbClr val="000000"/>
                          </a:solidFill>
                          <a:latin typeface="Wingdings-Regular"/>
                          <a:ea typeface="MS Mincho"/>
                          <a:cs typeface="Wingdings-Regular"/>
                        </a:rPr>
                        <a:t>=&gt;</a:t>
                      </a:r>
                      <a:endParaRPr lang="en-US" sz="1000" dirty="0">
                        <a:latin typeface="Cambria"/>
                        <a:ea typeface="MS Mincho"/>
                        <a:cs typeface="Times New Roman"/>
                      </a:endParaRPr>
                    </a:p>
                  </a:txBody>
                  <a:tcPr marL="28254" marR="45128" marT="45128" marB="51014">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000">
                          <a:latin typeface="Times-Roman"/>
                          <a:ea typeface="MS Mincho"/>
                          <a:cs typeface="Times New Roman"/>
                        </a:rPr>
                        <a:t>Blender; Google Sketch-up; 3-D Printer; Topographical Maps of Area</a:t>
                      </a:r>
                      <a:endParaRPr lang="en-US" sz="1000">
                        <a:latin typeface="Cambria"/>
                        <a:ea typeface="MS Mincho"/>
                        <a:cs typeface="Times New Roman"/>
                      </a:endParaRPr>
                    </a:p>
                  </a:txBody>
                  <a:tcPr marL="0" marR="45128" marT="45128" marB="51014">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5659">
                <a:tc>
                  <a:txBody>
                    <a:bodyPr/>
                    <a:lstStyle/>
                    <a:p>
                      <a:pPr marL="0" marR="0">
                        <a:spcBef>
                          <a:spcPts val="0"/>
                        </a:spcBef>
                        <a:spcAft>
                          <a:spcPts val="0"/>
                        </a:spcAft>
                      </a:pPr>
                      <a:r>
                        <a:rPr lang="en-US" sz="1000">
                          <a:latin typeface="Times-Roman"/>
                          <a:ea typeface="MS Mincho"/>
                          <a:cs typeface="Times New Roman"/>
                        </a:rPr>
                        <a:t>Flood Warning System</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Times-Roman"/>
                          <a:ea typeface="MS Mincho"/>
                          <a:cs typeface="Times New Roman"/>
                        </a:rPr>
                        <a:t>Engineering</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fontAlgn="ctr">
                        <a:lnSpc>
                          <a:spcPct val="120000"/>
                        </a:lnSpc>
                        <a:spcBef>
                          <a:spcPts val="0"/>
                        </a:spcBef>
                        <a:spcAft>
                          <a:spcPts val="0"/>
                        </a:spcAft>
                      </a:pPr>
                      <a:r>
                        <a:rPr lang="en-US" sz="1000" dirty="0" smtClean="0">
                          <a:solidFill>
                            <a:srgbClr val="000000"/>
                          </a:solidFill>
                          <a:latin typeface="Wingdings-Regular"/>
                          <a:ea typeface="MS Mincho"/>
                          <a:cs typeface="Wingdings-Regular"/>
                        </a:rPr>
                        <a:t>=&gt;</a:t>
                      </a:r>
                      <a:endParaRPr lang="en-US" sz="1000" dirty="0">
                        <a:latin typeface="Cambria"/>
                        <a:ea typeface="MS Mincho"/>
                        <a:cs typeface="Times New Roman"/>
                      </a:endParaRPr>
                    </a:p>
                  </a:txBody>
                  <a:tcPr marL="28254" marR="45128" marT="45128" marB="51014">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000">
                          <a:latin typeface="Times-Roman"/>
                          <a:ea typeface="MS Mincho"/>
                          <a:cs typeface="Times New Roman"/>
                        </a:rPr>
                        <a:t>Design Process; Calculations using water rising data; Historical records of rainfall and flooding in Nashville area</a:t>
                      </a:r>
                      <a:endParaRPr lang="en-US" sz="1000">
                        <a:latin typeface="Cambria"/>
                        <a:ea typeface="MS Mincho"/>
                        <a:cs typeface="Times New Roman"/>
                      </a:endParaRPr>
                    </a:p>
                  </a:txBody>
                  <a:tcPr marL="0" marR="45128" marT="45128" marB="51014">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13335">
                <a:tc>
                  <a:txBody>
                    <a:bodyPr/>
                    <a:lstStyle/>
                    <a:p>
                      <a:pPr marL="0" marR="0">
                        <a:spcBef>
                          <a:spcPts val="0"/>
                        </a:spcBef>
                        <a:spcAft>
                          <a:spcPts val="0"/>
                        </a:spcAft>
                      </a:pPr>
                      <a:r>
                        <a:rPr lang="en-US" sz="1000">
                          <a:latin typeface="Times-Roman"/>
                          <a:ea typeface="MS Mincho"/>
                          <a:cs typeface="Times New Roman"/>
                        </a:rPr>
                        <a:t>Debate Whether or not Government can Condemn Property</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Times-Roman"/>
                          <a:ea typeface="MS Mincho"/>
                          <a:cs typeface="Times New Roman"/>
                        </a:rPr>
                        <a:t>Argument</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fontAlgn="ctr">
                        <a:lnSpc>
                          <a:spcPct val="120000"/>
                        </a:lnSpc>
                        <a:spcBef>
                          <a:spcPts val="0"/>
                        </a:spcBef>
                        <a:spcAft>
                          <a:spcPts val="0"/>
                        </a:spcAft>
                      </a:pPr>
                      <a:r>
                        <a:rPr lang="en-US" sz="1000" dirty="0" smtClean="0">
                          <a:solidFill>
                            <a:srgbClr val="000000"/>
                          </a:solidFill>
                          <a:latin typeface="Wingdings-Regular"/>
                          <a:ea typeface="MS Mincho"/>
                          <a:cs typeface="Wingdings-Regular"/>
                        </a:rPr>
                        <a:t>=&gt;</a:t>
                      </a:r>
                      <a:endParaRPr lang="en-US" sz="1000" dirty="0">
                        <a:latin typeface="Cambria"/>
                        <a:ea typeface="MS Mincho"/>
                        <a:cs typeface="Times New Roman"/>
                      </a:endParaRPr>
                    </a:p>
                  </a:txBody>
                  <a:tcPr marL="28254" marR="45128" marT="45128" marB="51014">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000">
                          <a:latin typeface="Times-Roman"/>
                          <a:ea typeface="MS Mincho"/>
                          <a:cs typeface="Times New Roman"/>
                        </a:rPr>
                        <a:t>Protocol for condemning buildings/ property; Previous cases involving  government intervention</a:t>
                      </a:r>
                      <a:endParaRPr lang="en-US" sz="1000">
                        <a:latin typeface="Cambria"/>
                        <a:ea typeface="MS Mincho"/>
                        <a:cs typeface="Times New Roman"/>
                      </a:endParaRPr>
                    </a:p>
                  </a:txBody>
                  <a:tcPr marL="0" marR="45128" marT="45128" marB="51014">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42029">
                <a:tc>
                  <a:txBody>
                    <a:bodyPr/>
                    <a:lstStyle/>
                    <a:p>
                      <a:pPr marL="0" marR="0">
                        <a:spcBef>
                          <a:spcPts val="0"/>
                        </a:spcBef>
                        <a:spcAft>
                          <a:spcPts val="0"/>
                        </a:spcAft>
                      </a:pPr>
                      <a:r>
                        <a:rPr lang="en-US" sz="1000">
                          <a:latin typeface="Times-Roman"/>
                          <a:ea typeface="MS Mincho"/>
                          <a:cs typeface="Times New Roman"/>
                        </a:rPr>
                        <a:t>Folk Song of 2010 Floods</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Times-Roman"/>
                          <a:ea typeface="MS Mincho"/>
                          <a:cs typeface="Times New Roman"/>
                        </a:rPr>
                        <a:t>Music Composition and Lyrics</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fontAlgn="ctr">
                        <a:lnSpc>
                          <a:spcPct val="120000"/>
                        </a:lnSpc>
                        <a:spcBef>
                          <a:spcPts val="0"/>
                        </a:spcBef>
                        <a:spcAft>
                          <a:spcPts val="0"/>
                        </a:spcAft>
                      </a:pPr>
                      <a:r>
                        <a:rPr lang="en-US" sz="1000" dirty="0" smtClean="0">
                          <a:solidFill>
                            <a:srgbClr val="000000"/>
                          </a:solidFill>
                          <a:latin typeface="Wingdings-Regular"/>
                          <a:ea typeface="MS Mincho"/>
                          <a:cs typeface="Wingdings-Regular"/>
                        </a:rPr>
                        <a:t>=&gt;</a:t>
                      </a:r>
                      <a:endParaRPr lang="en-US" sz="1000" dirty="0">
                        <a:latin typeface="Cambria"/>
                        <a:ea typeface="MS Mincho"/>
                        <a:cs typeface="Times New Roman"/>
                      </a:endParaRPr>
                    </a:p>
                  </a:txBody>
                  <a:tcPr marL="28254" marR="45128" marT="45128" marB="51014">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000">
                          <a:latin typeface="Times-Roman"/>
                          <a:ea typeface="MS Mincho"/>
                          <a:cs typeface="Times New Roman"/>
                        </a:rPr>
                        <a:t>Acid Express; Songwriter's notebook; Elements of folk songs and folklore</a:t>
                      </a:r>
                      <a:endParaRPr lang="en-US" sz="1000">
                        <a:latin typeface="Cambria"/>
                        <a:ea typeface="MS Mincho"/>
                        <a:cs typeface="Times New Roman"/>
                      </a:endParaRPr>
                    </a:p>
                  </a:txBody>
                  <a:tcPr marL="0" marR="45128" marT="45128" marB="51014">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5659">
                <a:tc>
                  <a:txBody>
                    <a:bodyPr/>
                    <a:lstStyle/>
                    <a:p>
                      <a:pPr marL="0" marR="0">
                        <a:spcBef>
                          <a:spcPts val="0"/>
                        </a:spcBef>
                        <a:spcAft>
                          <a:spcPts val="0"/>
                        </a:spcAft>
                      </a:pPr>
                      <a:r>
                        <a:rPr lang="en-US" sz="1000">
                          <a:latin typeface="Times-Roman"/>
                          <a:ea typeface="MS Mincho"/>
                          <a:cs typeface="Times New Roman"/>
                        </a:rPr>
                        <a:t>Brochure of Condemning Requirements</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Times-Roman"/>
                          <a:ea typeface="MS Mincho"/>
                          <a:cs typeface="Times New Roman"/>
                        </a:rPr>
                        <a:t>Microsoft Office</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fontAlgn="ctr">
                        <a:lnSpc>
                          <a:spcPct val="120000"/>
                        </a:lnSpc>
                        <a:spcBef>
                          <a:spcPts val="0"/>
                        </a:spcBef>
                        <a:spcAft>
                          <a:spcPts val="0"/>
                        </a:spcAft>
                      </a:pPr>
                      <a:r>
                        <a:rPr lang="en-US" sz="1000" dirty="0" smtClean="0">
                          <a:solidFill>
                            <a:srgbClr val="000000"/>
                          </a:solidFill>
                          <a:latin typeface="Wingdings-Regular"/>
                          <a:ea typeface="MS Mincho"/>
                          <a:cs typeface="Wingdings-Regular"/>
                        </a:rPr>
                        <a:t>=&gt;</a:t>
                      </a:r>
                      <a:endParaRPr lang="en-US" sz="1000" dirty="0">
                        <a:latin typeface="Cambria"/>
                        <a:ea typeface="MS Mincho"/>
                        <a:cs typeface="Times New Roman"/>
                      </a:endParaRPr>
                    </a:p>
                  </a:txBody>
                  <a:tcPr marL="28254" marR="45128" marT="45128" marB="51014">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000">
                          <a:latin typeface="Times-Roman"/>
                          <a:ea typeface="MS Mincho"/>
                          <a:cs typeface="Times New Roman"/>
                        </a:rPr>
                        <a:t>Proper formatting for creation of brochures; Information from codes department</a:t>
                      </a:r>
                      <a:endParaRPr lang="en-US" sz="1000">
                        <a:latin typeface="Cambria"/>
                        <a:ea typeface="MS Mincho"/>
                        <a:cs typeface="Times New Roman"/>
                      </a:endParaRPr>
                    </a:p>
                  </a:txBody>
                  <a:tcPr marL="0" marR="45128" marT="45128" marB="51014">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1105">
                <a:tc>
                  <a:txBody>
                    <a:bodyPr/>
                    <a:lstStyle/>
                    <a:p>
                      <a:pPr marL="0" marR="0">
                        <a:spcBef>
                          <a:spcPts val="0"/>
                        </a:spcBef>
                        <a:spcAft>
                          <a:spcPts val="0"/>
                        </a:spcAft>
                      </a:pPr>
                      <a:r>
                        <a:rPr lang="en-US" sz="1000">
                          <a:latin typeface="Times-Roman"/>
                          <a:ea typeface="MS Mincho"/>
                          <a:cs typeface="Times New Roman"/>
                        </a:rPr>
                        <a:t>Report on Effects of Flooding in Nashville</a:t>
                      </a:r>
                      <a:endParaRPr lang="en-US" sz="1000">
                        <a:latin typeface="Cambria"/>
                        <a:ea typeface="MS Mincho"/>
                        <a:cs typeface="Times New Roman"/>
                      </a:endParaRPr>
                    </a:p>
                  </a:txBody>
                  <a:tcPr marL="45128" marR="45128" marT="35317" marB="51014">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000">
                          <a:latin typeface="Times-Roman"/>
                          <a:ea typeface="MS Mincho"/>
                          <a:cs typeface="Times New Roman"/>
                        </a:rPr>
                        <a:t>Report Writing Skills</a:t>
                      </a:r>
                      <a:endParaRPr lang="en-US" sz="1000">
                        <a:latin typeface="Cambria"/>
                        <a:ea typeface="MS Mincho"/>
                        <a:cs typeface="Times New Roman"/>
                      </a:endParaRPr>
                    </a:p>
                  </a:txBody>
                  <a:tcPr marL="45128" marR="45128" marT="45128" marB="51014">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fontAlgn="ctr">
                        <a:lnSpc>
                          <a:spcPct val="120000"/>
                        </a:lnSpc>
                        <a:spcBef>
                          <a:spcPts val="0"/>
                        </a:spcBef>
                        <a:spcAft>
                          <a:spcPts val="0"/>
                        </a:spcAft>
                      </a:pPr>
                      <a:r>
                        <a:rPr lang="en-US" sz="1000" dirty="0" smtClean="0">
                          <a:solidFill>
                            <a:srgbClr val="000000"/>
                          </a:solidFill>
                          <a:latin typeface="Wingdings-Regular"/>
                          <a:ea typeface="MS Mincho"/>
                          <a:cs typeface="Wingdings-Regular"/>
                        </a:rPr>
                        <a:t>=&gt;</a:t>
                      </a:r>
                      <a:endParaRPr lang="en-US" sz="1000" dirty="0">
                        <a:latin typeface="Cambria"/>
                        <a:ea typeface="MS Mincho"/>
                        <a:cs typeface="Times New Roman"/>
                      </a:endParaRPr>
                    </a:p>
                  </a:txBody>
                  <a:tcPr marL="28254" marR="45128" marT="45128" marB="51014">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spcBef>
                          <a:spcPts val="0"/>
                        </a:spcBef>
                        <a:spcAft>
                          <a:spcPts val="0"/>
                        </a:spcAft>
                      </a:pPr>
                      <a:r>
                        <a:rPr lang="en-US" sz="1000" dirty="0">
                          <a:latin typeface="Times-Roman"/>
                          <a:ea typeface="MS Mincho"/>
                          <a:cs typeface="Times New Roman"/>
                        </a:rPr>
                        <a:t>Research of the effects flooding had on Nashville; Internet research using proper Boolean techniques</a:t>
                      </a:r>
                      <a:endParaRPr lang="en-US" sz="1000" dirty="0">
                        <a:latin typeface="Cambria"/>
                        <a:ea typeface="MS Mincho"/>
                        <a:cs typeface="Times New Roman"/>
                      </a:endParaRPr>
                    </a:p>
                  </a:txBody>
                  <a:tcPr marL="0" marR="45128" marT="45128" marB="51014">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3" descr="paintroller.jpg"/>
          <p:cNvPicPr>
            <a:picLocks noChangeAspect="1"/>
          </p:cNvPicPr>
          <p:nvPr/>
        </p:nvPicPr>
        <p:blipFill>
          <a:blip r:embed="rId3" cstate="print"/>
          <a:srcRect l="-609"/>
          <a:stretch>
            <a:fillRect/>
          </a:stretch>
        </p:blipFill>
        <p:spPr bwMode="auto">
          <a:xfrm>
            <a:off x="0" y="228600"/>
            <a:ext cx="7391400" cy="4800600"/>
          </a:xfrm>
          <a:prstGeom prst="rect">
            <a:avLst/>
          </a:prstGeom>
          <a:noFill/>
          <a:ln w="9525">
            <a:noFill/>
            <a:miter lim="800000"/>
            <a:headEnd/>
            <a:tailEnd/>
          </a:ln>
        </p:spPr>
      </p:pic>
      <p:sp>
        <p:nvSpPr>
          <p:cNvPr id="15363" name="TextBox 6"/>
          <p:cNvSpPr txBox="1">
            <a:spLocks noChangeArrowheads="1"/>
          </p:cNvSpPr>
          <p:nvPr/>
        </p:nvSpPr>
        <p:spPr bwMode="auto">
          <a:xfrm>
            <a:off x="2438400" y="4724400"/>
            <a:ext cx="6097588" cy="892175"/>
          </a:xfrm>
          <a:prstGeom prst="rect">
            <a:avLst/>
          </a:prstGeom>
          <a:noFill/>
          <a:ln w="9525">
            <a:noFill/>
            <a:miter lim="800000"/>
            <a:headEnd/>
            <a:tailEnd/>
          </a:ln>
        </p:spPr>
        <p:txBody>
          <a:bodyPr>
            <a:spAutoFit/>
          </a:bodyPr>
          <a:lstStyle/>
          <a:p>
            <a:pPr algn="r" eaLnBrk="0" hangingPunct="0"/>
            <a:r>
              <a:rPr lang="en-US" sz="2800"/>
              <a:t>“</a:t>
            </a:r>
            <a:r>
              <a:rPr lang="en-US" sz="2800">
                <a:latin typeface="Arial" pitchFamily="34" charset="0"/>
              </a:rPr>
              <a:t>I can’t cover enough material</a:t>
            </a:r>
            <a:r>
              <a:rPr lang="en-US" sz="2800"/>
              <a:t>.” </a:t>
            </a:r>
          </a:p>
          <a:p>
            <a:pPr algn="r" eaLnBrk="0" hangingPunct="0"/>
            <a:r>
              <a:rPr lang="en-US"/>
              <a:t>	</a:t>
            </a:r>
            <a:r>
              <a:rPr lang="en-US" sz="1600"/>
              <a:t>– They</a:t>
            </a:r>
            <a:endParaRPr lang="en-US" sz="1600" i="1"/>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Research Partners</a:t>
            </a:r>
          </a:p>
        </p:txBody>
      </p:sp>
      <p:sp>
        <p:nvSpPr>
          <p:cNvPr id="3" name="Content Placeholder 2"/>
          <p:cNvSpPr>
            <a:spLocks noGrp="1"/>
          </p:cNvSpPr>
          <p:nvPr>
            <p:ph idx="1"/>
          </p:nvPr>
        </p:nvSpPr>
        <p:spPr>
          <a:xfrm>
            <a:off x="609600" y="1600200"/>
            <a:ext cx="7772400" cy="4572000"/>
          </a:xfrm>
        </p:spPr>
        <p:txBody>
          <a:bodyPr/>
          <a:lstStyle/>
          <a:p>
            <a:r>
              <a:rPr lang="en-US" dirty="0" smtClean="0"/>
              <a:t>Make a list of Potential </a:t>
            </a:r>
          </a:p>
          <a:p>
            <a:pPr lvl="1"/>
            <a:r>
              <a:rPr lang="en-US" dirty="0" smtClean="0"/>
              <a:t>Experts</a:t>
            </a:r>
          </a:p>
          <a:p>
            <a:pPr lvl="1"/>
            <a:r>
              <a:rPr lang="en-US" dirty="0" smtClean="0"/>
              <a:t>Partners</a:t>
            </a:r>
          </a:p>
          <a:p>
            <a:pPr lvl="1"/>
            <a:r>
              <a:rPr lang="en-US" dirty="0" smtClean="0"/>
              <a:t>Public Audiences</a:t>
            </a:r>
          </a:p>
          <a:p>
            <a:pPr lvl="1"/>
            <a:r>
              <a:rPr lang="en-US" dirty="0" smtClean="0"/>
              <a:t>Subject Matter Expert (SME)</a:t>
            </a:r>
          </a:p>
          <a:p>
            <a:r>
              <a:rPr lang="en-US" dirty="0" smtClean="0"/>
              <a:t>Find Contacts</a:t>
            </a:r>
          </a:p>
          <a:p>
            <a:r>
              <a:rPr lang="en-US" dirty="0" smtClean="0"/>
              <a:t>Draft a letter to partner</a:t>
            </a:r>
          </a:p>
          <a:p>
            <a:pPr lvl="1"/>
            <a:endParaRPr lang="en-US"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linds(horizont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linds(horizont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linds(horizont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solidFill>
                  <a:srgbClr val="871113"/>
                </a:solidFill>
              </a:rPr>
              <a:t>Project Calendar</a:t>
            </a:r>
            <a:endParaRPr lang="en-US" smtClean="0"/>
          </a:p>
        </p:txBody>
      </p:sp>
      <p:sp>
        <p:nvSpPr>
          <p:cNvPr id="10243" name="Content Placeholder 2"/>
          <p:cNvSpPr>
            <a:spLocks noGrp="1"/>
          </p:cNvSpPr>
          <p:nvPr>
            <p:ph idx="1"/>
          </p:nvPr>
        </p:nvSpPr>
        <p:spPr/>
        <p:txBody>
          <a:bodyPr/>
          <a:lstStyle/>
          <a:p>
            <a:r>
              <a:rPr lang="en-US" smtClean="0"/>
              <a:t>Develop Timeline for Checkpoint Completions</a:t>
            </a:r>
          </a:p>
          <a:p>
            <a:endParaRPr lang="en-US" smtClean="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p:cNvGraphicFramePr>
            <a:graphicFrameLocks noChangeAspect="1"/>
          </p:cNvGraphicFramePr>
          <p:nvPr/>
        </p:nvGraphicFramePr>
        <p:xfrm>
          <a:off x="225425" y="225425"/>
          <a:ext cx="8918575" cy="8004175"/>
        </p:xfrm>
        <a:graphic>
          <a:graphicData uri="http://schemas.openxmlformats.org/presentationml/2006/ole">
            <p:oleObj spid="_x0000_s1026" name="Document" r:id="rId4" imgW="9092109" imgH="8463080" progId="Word.Document.8">
              <p:embed/>
            </p:oleObj>
          </a:graphicData>
        </a:graphic>
      </p:graphicFrame>
    </p:spTree>
  </p:cSld>
  <p:clrMapOvr>
    <a:masterClrMapping/>
  </p:clrMapOvr>
  <p:transition>
    <p:cut/>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p:cNvPicPr>
            <a:picLocks noChangeAspect="1"/>
          </p:cNvPicPr>
          <p:nvPr/>
        </p:nvPicPr>
        <p:blipFill>
          <a:blip r:embed="rId3" cstate="print"/>
          <a:srcRect/>
          <a:stretch>
            <a:fillRect/>
          </a:stretch>
        </p:blipFill>
        <p:spPr bwMode="auto">
          <a:xfrm>
            <a:off x="0" y="1981200"/>
            <a:ext cx="4038600" cy="3733800"/>
          </a:xfrm>
          <a:prstGeom prst="rect">
            <a:avLst/>
          </a:prstGeom>
          <a:noFill/>
          <a:ln w="9525">
            <a:noFill/>
            <a:miter lim="800000"/>
            <a:headEnd/>
            <a:tailEnd/>
          </a:ln>
        </p:spPr>
      </p:pic>
      <p:sp>
        <p:nvSpPr>
          <p:cNvPr id="13315" name="TextBox 4"/>
          <p:cNvSpPr txBox="1">
            <a:spLocks noChangeArrowheads="1"/>
          </p:cNvSpPr>
          <p:nvPr/>
        </p:nvSpPr>
        <p:spPr bwMode="auto">
          <a:xfrm>
            <a:off x="3773488" y="457200"/>
            <a:ext cx="5370512" cy="5262563"/>
          </a:xfrm>
          <a:prstGeom prst="rect">
            <a:avLst/>
          </a:prstGeom>
          <a:noFill/>
          <a:ln w="9525">
            <a:noFill/>
            <a:miter lim="800000"/>
            <a:headEnd/>
            <a:tailEnd/>
          </a:ln>
        </p:spPr>
        <p:txBody>
          <a:bodyPr>
            <a:spAutoFit/>
          </a:bodyPr>
          <a:lstStyle/>
          <a:p>
            <a:r>
              <a:rPr lang="en-US">
                <a:solidFill>
                  <a:srgbClr val="B6121B"/>
                </a:solidFill>
              </a:rPr>
              <a:t>Let’s review what we have covered:</a:t>
            </a:r>
          </a:p>
          <a:p>
            <a:endParaRPr lang="en-US"/>
          </a:p>
          <a:p>
            <a:r>
              <a:rPr lang="en-US"/>
              <a:t>O Understanding “Main Course” PBL</a:t>
            </a:r>
          </a:p>
          <a:p>
            <a:endParaRPr lang="en-US"/>
          </a:p>
          <a:p>
            <a:r>
              <a:rPr lang="en-US"/>
              <a:t>O Generating a Project Idea</a:t>
            </a:r>
          </a:p>
          <a:p>
            <a:endParaRPr lang="en-US"/>
          </a:p>
          <a:p>
            <a:r>
              <a:rPr lang="en-US"/>
              <a:t>O Refining an Essential Question</a:t>
            </a:r>
          </a:p>
          <a:p>
            <a:endParaRPr lang="en-US"/>
          </a:p>
          <a:p>
            <a:r>
              <a:rPr lang="en-US"/>
              <a:t>O Balancing Assessment Strategies</a:t>
            </a:r>
          </a:p>
          <a:p>
            <a:endParaRPr lang="en-US"/>
          </a:p>
          <a:p>
            <a:r>
              <a:rPr lang="en-US"/>
              <a:t>O Gathering Tips for Managing Projects</a:t>
            </a:r>
          </a:p>
          <a:p>
            <a:endParaRPr lang="en-US"/>
          </a:p>
          <a:p>
            <a:r>
              <a:rPr lang="en-US"/>
              <a:t>O All of the Above</a:t>
            </a:r>
          </a:p>
          <a:p>
            <a:endParaRPr lang="en-US"/>
          </a:p>
        </p:txBody>
      </p:sp>
      <p:sp>
        <p:nvSpPr>
          <p:cNvPr id="13316" name="Freeform 19"/>
          <p:cNvSpPr>
            <a:spLocks noChangeArrowheads="1"/>
          </p:cNvSpPr>
          <p:nvPr/>
        </p:nvSpPr>
        <p:spPr bwMode="auto">
          <a:xfrm>
            <a:off x="3886200" y="4953000"/>
            <a:ext cx="152400" cy="152400"/>
          </a:xfrm>
          <a:custGeom>
            <a:avLst/>
            <a:gdLst>
              <a:gd name="T0" fmla="*/ 41674838 w 127000"/>
              <a:gd name="T1" fmla="*/ 5037 h 160997"/>
              <a:gd name="T2" fmla="*/ 10418777 w 127000"/>
              <a:gd name="T3" fmla="*/ 3784 h 160997"/>
              <a:gd name="T4" fmla="*/ 3472750 w 127000"/>
              <a:gd name="T5" fmla="*/ 11309 h 160997"/>
              <a:gd name="T6" fmla="*/ 0 w 127000"/>
              <a:gd name="T7" fmla="*/ 15073 h 160997"/>
              <a:gd name="T8" fmla="*/ 3472750 w 127000"/>
              <a:gd name="T9" fmla="*/ 18837 h 160997"/>
              <a:gd name="T10" fmla="*/ 20837342 w 127000"/>
              <a:gd name="T11" fmla="*/ 23854 h 160997"/>
              <a:gd name="T12" fmla="*/ 45147694 w 127000"/>
              <a:gd name="T13" fmla="*/ 20092 h 160997"/>
              <a:gd name="T14" fmla="*/ 52093523 w 127000"/>
              <a:gd name="T15" fmla="*/ 12564 h 160997"/>
              <a:gd name="T16" fmla="*/ 41674838 w 127000"/>
              <a:gd name="T17" fmla="*/ 5037 h 1609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00"/>
              <a:gd name="T28" fmla="*/ 0 h 160997"/>
              <a:gd name="T29" fmla="*/ 127000 w 127000"/>
              <a:gd name="T30" fmla="*/ 160997 h 1609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00" h="160997">
                <a:moveTo>
                  <a:pt x="101600" y="33997"/>
                </a:moveTo>
                <a:cubicBezTo>
                  <a:pt x="80454" y="23424"/>
                  <a:pt x="50930" y="0"/>
                  <a:pt x="25400" y="25530"/>
                </a:cubicBezTo>
                <a:cubicBezTo>
                  <a:pt x="12779" y="38151"/>
                  <a:pt x="14111" y="59397"/>
                  <a:pt x="8467" y="76330"/>
                </a:cubicBezTo>
                <a:lnTo>
                  <a:pt x="0" y="101730"/>
                </a:lnTo>
                <a:cubicBezTo>
                  <a:pt x="2822" y="110197"/>
                  <a:pt x="3875" y="119477"/>
                  <a:pt x="8467" y="127130"/>
                </a:cubicBezTo>
                <a:cubicBezTo>
                  <a:pt x="16511" y="140537"/>
                  <a:pt x="39261" y="153304"/>
                  <a:pt x="50800" y="160997"/>
                </a:cubicBezTo>
                <a:cubicBezTo>
                  <a:pt x="66802" y="156996"/>
                  <a:pt x="99240" y="152921"/>
                  <a:pt x="110067" y="135597"/>
                </a:cubicBezTo>
                <a:cubicBezTo>
                  <a:pt x="119527" y="120461"/>
                  <a:pt x="127000" y="84797"/>
                  <a:pt x="127000" y="84797"/>
                </a:cubicBezTo>
                <a:lnTo>
                  <a:pt x="101600" y="33997"/>
                </a:lnTo>
                <a:close/>
              </a:path>
            </a:pathLst>
          </a:custGeom>
          <a:solidFill>
            <a:schemeClr val="tx1"/>
          </a:solidFill>
          <a:ln w="9525">
            <a:solidFill>
              <a:schemeClr val="tx1"/>
            </a:solidFill>
            <a:round/>
            <a:headEnd/>
            <a:tailEnd/>
          </a:ln>
        </p:spPr>
        <p:txBody>
          <a:bodyPr/>
          <a:lstStyle/>
          <a:p>
            <a:endParaRPr lang="en-US"/>
          </a:p>
        </p:txBody>
      </p:sp>
    </p:spTree>
  </p:cSld>
  <p:clrMapOvr>
    <a:masterClrMapping/>
  </p:clrMapOvr>
  <p:transition>
    <p:cut/>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
            <a:ext cx="7772400" cy="1143000"/>
          </a:xfrm>
        </p:spPr>
        <p:txBody>
          <a:bodyPr/>
          <a:lstStyle/>
          <a:p>
            <a:r>
              <a:rPr lang="en-US" dirty="0" smtClean="0"/>
              <a:t>Thematic Units Chosen by</a:t>
            </a:r>
            <a:br>
              <a:rPr lang="en-US" dirty="0" smtClean="0"/>
            </a:br>
            <a:r>
              <a:rPr lang="en-US" b="1" dirty="0" smtClean="0">
                <a:solidFill>
                  <a:srgbClr val="BB8800"/>
                </a:solidFill>
              </a:rPr>
              <a:t>Stratford</a:t>
            </a:r>
            <a:r>
              <a:rPr lang="en-US" dirty="0" smtClean="0"/>
              <a:t>/ </a:t>
            </a:r>
            <a:r>
              <a:rPr lang="en-US" b="1" dirty="0" smtClean="0">
                <a:solidFill>
                  <a:srgbClr val="7030A0"/>
                </a:solidFill>
              </a:rPr>
              <a:t>Bailey</a:t>
            </a:r>
            <a:r>
              <a:rPr lang="en-US" dirty="0" smtClean="0"/>
              <a:t>/ </a:t>
            </a:r>
            <a:r>
              <a:rPr lang="en-US" b="1" dirty="0" smtClean="0">
                <a:solidFill>
                  <a:srgbClr val="B6121B"/>
                </a:solidFill>
              </a:rPr>
              <a:t>Cotton</a:t>
            </a:r>
            <a:endParaRPr lang="en-US" b="1" dirty="0">
              <a:solidFill>
                <a:srgbClr val="B6121B"/>
              </a:solidFill>
            </a:endParaRPr>
          </a:p>
        </p:txBody>
      </p:sp>
      <p:graphicFrame>
        <p:nvGraphicFramePr>
          <p:cNvPr id="3" name="Diagram 2"/>
          <p:cNvGraphicFramePr/>
          <p:nvPr/>
        </p:nvGraphicFramePr>
        <p:xfrm>
          <a:off x="1524000" y="1397000"/>
          <a:ext cx="6096000" cy="469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3">
                                            <p:graphicEl>
                                              <a:dgm id="{DC72935A-9B4F-44BF-8D3F-91AAA66F07FB}"/>
                                            </p:graphicEl>
                                          </p:spTgt>
                                        </p:tgtEl>
                                        <p:attrNameLst>
                                          <p:attrName>style.visibility</p:attrName>
                                        </p:attrNameLst>
                                      </p:cBhvr>
                                      <p:to>
                                        <p:strVal val="visible"/>
                                      </p:to>
                                    </p:set>
                                    <p:animEffect transition="in" filter="blinds(horizontal)">
                                      <p:cBhvr>
                                        <p:cTn id="7" dur="500"/>
                                        <p:tgtEl>
                                          <p:spTgt spid="3">
                                            <p:graphicEl>
                                              <a:dgm id="{DC72935A-9B4F-44BF-8D3F-91AAA66F07FB}"/>
                                            </p:graphic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graphicEl>
                                              <a:dgm id="{ACCA89DE-FDFA-40D8-9DDF-0BDDD6B7F26A}"/>
                                            </p:graphicEl>
                                          </p:spTgt>
                                        </p:tgtEl>
                                        <p:attrNameLst>
                                          <p:attrName>style.visibility</p:attrName>
                                        </p:attrNameLst>
                                      </p:cBhvr>
                                      <p:to>
                                        <p:strVal val="visible"/>
                                      </p:to>
                                    </p:set>
                                    <p:animEffect transition="in" filter="blinds(horizontal)">
                                      <p:cBhvr>
                                        <p:cTn id="10" dur="500"/>
                                        <p:tgtEl>
                                          <p:spTgt spid="3">
                                            <p:graphicEl>
                                              <a:dgm id="{ACCA89DE-FDFA-40D8-9DDF-0BDDD6B7F26A}"/>
                                            </p:graphic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graphicEl>
                                              <a:dgm id="{35A4BF13-C104-4A3C-B910-F383B49EE8F8}"/>
                                            </p:graphicEl>
                                          </p:spTgt>
                                        </p:tgtEl>
                                        <p:attrNameLst>
                                          <p:attrName>style.visibility</p:attrName>
                                        </p:attrNameLst>
                                      </p:cBhvr>
                                      <p:to>
                                        <p:strVal val="visible"/>
                                      </p:to>
                                    </p:set>
                                    <p:animEffect transition="in" filter="blinds(horizontal)">
                                      <p:cBhvr>
                                        <p:cTn id="13" dur="500"/>
                                        <p:tgtEl>
                                          <p:spTgt spid="3">
                                            <p:graphicEl>
                                              <a:dgm id="{35A4BF13-C104-4A3C-B910-F383B49EE8F8}"/>
                                            </p:graphic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graphicEl>
                                              <a:dgm id="{C70A9DE8-1D2E-4802-8E50-CA71C647EDE3}"/>
                                            </p:graphicEl>
                                          </p:spTgt>
                                        </p:tgtEl>
                                        <p:attrNameLst>
                                          <p:attrName>style.visibility</p:attrName>
                                        </p:attrNameLst>
                                      </p:cBhvr>
                                      <p:to>
                                        <p:strVal val="visible"/>
                                      </p:to>
                                    </p:set>
                                    <p:animEffect transition="in" filter="blinds(horizontal)">
                                      <p:cBhvr>
                                        <p:cTn id="16" dur="500"/>
                                        <p:tgtEl>
                                          <p:spTgt spid="3">
                                            <p:graphicEl>
                                              <a:dgm id="{C70A9DE8-1D2E-4802-8E50-CA71C647EDE3}"/>
                                            </p:graphic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
                                            <p:graphicEl>
                                              <a:dgm id="{DFCC99DD-B531-4298-9B87-304194268616}"/>
                                            </p:graphicEl>
                                          </p:spTgt>
                                        </p:tgtEl>
                                        <p:attrNameLst>
                                          <p:attrName>style.visibility</p:attrName>
                                        </p:attrNameLst>
                                      </p:cBhvr>
                                      <p:to>
                                        <p:strVal val="visible"/>
                                      </p:to>
                                    </p:set>
                                    <p:animEffect transition="in" filter="blinds(horizontal)">
                                      <p:cBhvr>
                                        <p:cTn id="21" dur="500"/>
                                        <p:tgtEl>
                                          <p:spTgt spid="3">
                                            <p:graphicEl>
                                              <a:dgm id="{DFCC99DD-B531-4298-9B87-304194268616}"/>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
                                            <p:graphicEl>
                                              <a:dgm id="{A00DF4A7-0B6F-4644-BA37-457DA2B02FE7}"/>
                                            </p:graphicEl>
                                          </p:spTgt>
                                        </p:tgtEl>
                                        <p:attrNameLst>
                                          <p:attrName>style.visibility</p:attrName>
                                        </p:attrNameLst>
                                      </p:cBhvr>
                                      <p:to>
                                        <p:strVal val="visible"/>
                                      </p:to>
                                    </p:set>
                                    <p:animEffect transition="in" filter="blinds(horizontal)">
                                      <p:cBhvr>
                                        <p:cTn id="26" dur="500"/>
                                        <p:tgtEl>
                                          <p:spTgt spid="3">
                                            <p:graphicEl>
                                              <a:dgm id="{A00DF4A7-0B6F-4644-BA37-457DA2B02FE7}"/>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
                                            <p:graphicEl>
                                              <a:dgm id="{976AD932-B23A-4A99-BF1F-7974EBD4CEE5}"/>
                                            </p:graphicEl>
                                          </p:spTgt>
                                        </p:tgtEl>
                                        <p:attrNameLst>
                                          <p:attrName>style.visibility</p:attrName>
                                        </p:attrNameLst>
                                      </p:cBhvr>
                                      <p:to>
                                        <p:strVal val="visible"/>
                                      </p:to>
                                    </p:set>
                                    <p:animEffect transition="in" filter="blinds(horizontal)">
                                      <p:cBhvr>
                                        <p:cTn id="31" dur="500"/>
                                        <p:tgtEl>
                                          <p:spTgt spid="3">
                                            <p:graphicEl>
                                              <a:dgm id="{976AD932-B23A-4A99-BF1F-7974EBD4CEE5}"/>
                                            </p:graphic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3">
                                            <p:graphicEl>
                                              <a:dgm id="{D8413799-CB0F-4F1E-92E7-1548569A842E}"/>
                                            </p:graphicEl>
                                          </p:spTgt>
                                        </p:tgtEl>
                                        <p:attrNameLst>
                                          <p:attrName>style.visibility</p:attrName>
                                        </p:attrNameLst>
                                      </p:cBhvr>
                                      <p:to>
                                        <p:strVal val="visible"/>
                                      </p:to>
                                    </p:set>
                                    <p:animEffect transition="in" filter="blinds(horizontal)">
                                      <p:cBhvr>
                                        <p:cTn id="36" dur="500"/>
                                        <p:tgtEl>
                                          <p:spTgt spid="3">
                                            <p:graphicEl>
                                              <a:dgm id="{D8413799-CB0F-4F1E-92E7-1548569A842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lvlOne"/>
        </p:bldSub>
      </p:bldGraphic>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7924800" cy="1752600"/>
          </a:xfrm>
        </p:spPr>
        <p:txBody>
          <a:bodyPr/>
          <a:lstStyle/>
          <a:p>
            <a:r>
              <a:rPr lang="en-US" sz="4000" dirty="0" smtClean="0"/>
              <a:t>Our goal for the next four days is to develop for all four nine weeks and upload to the Stratford </a:t>
            </a:r>
            <a:r>
              <a:rPr lang="en-US" sz="4000" dirty="0" err="1" smtClean="0"/>
              <a:t>Wikispace</a:t>
            </a:r>
            <a:endParaRPr lang="en-US" sz="4000" dirty="0"/>
          </a:p>
        </p:txBody>
      </p:sp>
      <p:sp>
        <p:nvSpPr>
          <p:cNvPr id="3" name="Content Placeholder 2"/>
          <p:cNvSpPr>
            <a:spLocks noGrp="1"/>
          </p:cNvSpPr>
          <p:nvPr>
            <p:ph idx="1"/>
          </p:nvPr>
        </p:nvSpPr>
        <p:spPr>
          <a:xfrm>
            <a:off x="685800" y="2438400"/>
            <a:ext cx="7772400" cy="3657600"/>
          </a:xfrm>
        </p:spPr>
        <p:txBody>
          <a:bodyPr/>
          <a:lstStyle/>
          <a:p>
            <a:r>
              <a:rPr lang="en-US" dirty="0" smtClean="0"/>
              <a:t>Title of Project</a:t>
            </a:r>
          </a:p>
          <a:p>
            <a:r>
              <a:rPr lang="en-US" dirty="0" smtClean="0"/>
              <a:t>Description of Project</a:t>
            </a:r>
          </a:p>
          <a:p>
            <a:r>
              <a:rPr lang="en-US" dirty="0" smtClean="0"/>
              <a:t>Essential Question</a:t>
            </a:r>
          </a:p>
          <a:p>
            <a:r>
              <a:rPr lang="en-US" dirty="0" smtClean="0"/>
              <a:t>Major Standards/ Professional Skills</a:t>
            </a:r>
          </a:p>
          <a:p>
            <a:r>
              <a:rPr lang="en-US" dirty="0" smtClean="0"/>
              <a:t>Major </a:t>
            </a:r>
            <a:r>
              <a:rPr lang="en-US" dirty="0" smtClean="0"/>
              <a:t>Products</a:t>
            </a:r>
          </a:p>
          <a:p>
            <a:r>
              <a:rPr lang="en-US" dirty="0" smtClean="0"/>
              <a:t>Project Calendar</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3" descr="girlpainthands.jpg"/>
          <p:cNvPicPr>
            <a:picLocks noChangeAspect="1"/>
          </p:cNvPicPr>
          <p:nvPr/>
        </p:nvPicPr>
        <p:blipFill>
          <a:blip r:embed="rId3" cstate="print"/>
          <a:srcRect l="24577"/>
          <a:stretch>
            <a:fillRect/>
          </a:stretch>
        </p:blipFill>
        <p:spPr bwMode="auto">
          <a:xfrm>
            <a:off x="228600" y="1384300"/>
            <a:ext cx="5943600" cy="5245100"/>
          </a:xfrm>
          <a:prstGeom prst="rect">
            <a:avLst/>
          </a:prstGeom>
          <a:noFill/>
          <a:ln w="9525">
            <a:noFill/>
            <a:miter lim="800000"/>
            <a:headEnd/>
            <a:tailEnd/>
          </a:ln>
        </p:spPr>
      </p:pic>
      <p:sp>
        <p:nvSpPr>
          <p:cNvPr id="16387" name="TextBox 6"/>
          <p:cNvSpPr txBox="1">
            <a:spLocks noChangeArrowheads="1"/>
          </p:cNvSpPr>
          <p:nvPr/>
        </p:nvSpPr>
        <p:spPr bwMode="auto">
          <a:xfrm>
            <a:off x="1828800" y="1219200"/>
            <a:ext cx="6707188" cy="892175"/>
          </a:xfrm>
          <a:prstGeom prst="rect">
            <a:avLst/>
          </a:prstGeom>
          <a:noFill/>
          <a:ln w="9525">
            <a:noFill/>
            <a:miter lim="800000"/>
            <a:headEnd/>
            <a:tailEnd/>
          </a:ln>
        </p:spPr>
        <p:txBody>
          <a:bodyPr>
            <a:spAutoFit/>
          </a:bodyPr>
          <a:lstStyle/>
          <a:p>
            <a:pPr algn="r" eaLnBrk="0" hangingPunct="0"/>
            <a:r>
              <a:rPr lang="en-US" sz="2800"/>
              <a:t>“</a:t>
            </a:r>
            <a:r>
              <a:rPr lang="en-US" sz="2800">
                <a:latin typeface="Arial" pitchFamily="34" charset="0"/>
                <a:cs typeface="Arial" pitchFamily="34" charset="0"/>
              </a:rPr>
              <a:t>It’s loud &amp; messy</a:t>
            </a:r>
            <a:r>
              <a:rPr lang="en-US" sz="2800"/>
              <a:t>!” </a:t>
            </a:r>
          </a:p>
          <a:p>
            <a:pPr algn="r" eaLnBrk="0" hangingPunct="0"/>
            <a:r>
              <a:rPr lang="en-US"/>
              <a:t>	</a:t>
            </a:r>
            <a:r>
              <a:rPr lang="en-US" sz="1600"/>
              <a:t>– They</a:t>
            </a:r>
            <a:endParaRPr lang="en-US" sz="1600" i="1"/>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bluepuzzle.jpg"/>
          <p:cNvPicPr>
            <a:picLocks noChangeAspect="1"/>
          </p:cNvPicPr>
          <p:nvPr/>
        </p:nvPicPr>
        <p:blipFill>
          <a:blip r:embed="rId3" cstate="print"/>
          <a:srcRect/>
          <a:stretch>
            <a:fillRect/>
          </a:stretch>
        </p:blipFill>
        <p:spPr bwMode="auto">
          <a:xfrm>
            <a:off x="762000" y="0"/>
            <a:ext cx="5562600" cy="5562600"/>
          </a:xfrm>
          <a:prstGeom prst="rect">
            <a:avLst/>
          </a:prstGeom>
          <a:noFill/>
          <a:ln w="9525">
            <a:noFill/>
            <a:miter lim="800000"/>
            <a:headEnd/>
            <a:tailEnd/>
          </a:ln>
        </p:spPr>
      </p:pic>
      <p:sp>
        <p:nvSpPr>
          <p:cNvPr id="17411" name="TextBox 6"/>
          <p:cNvSpPr txBox="1">
            <a:spLocks noChangeArrowheads="1"/>
          </p:cNvSpPr>
          <p:nvPr/>
        </p:nvSpPr>
        <p:spPr bwMode="auto">
          <a:xfrm>
            <a:off x="1828800" y="4543425"/>
            <a:ext cx="6707188" cy="1323975"/>
          </a:xfrm>
          <a:prstGeom prst="rect">
            <a:avLst/>
          </a:prstGeom>
          <a:noFill/>
          <a:ln w="9525">
            <a:noFill/>
            <a:miter lim="800000"/>
            <a:headEnd/>
            <a:tailEnd/>
          </a:ln>
        </p:spPr>
        <p:txBody>
          <a:bodyPr>
            <a:spAutoFit/>
          </a:bodyPr>
          <a:lstStyle/>
          <a:p>
            <a:pPr algn="r" eaLnBrk="0" hangingPunct="0"/>
            <a:r>
              <a:rPr lang="en-US" sz="2800"/>
              <a:t>“</a:t>
            </a:r>
            <a:r>
              <a:rPr lang="en-US" sz="2800">
                <a:latin typeface="Arial" pitchFamily="34" charset="0"/>
                <a:cs typeface="Arial" pitchFamily="34" charset="0"/>
              </a:rPr>
              <a:t>There’s no individual</a:t>
            </a:r>
          </a:p>
          <a:p>
            <a:pPr algn="r" eaLnBrk="0" hangingPunct="0"/>
            <a:r>
              <a:rPr lang="en-US" sz="2800">
                <a:latin typeface="Arial" pitchFamily="34" charset="0"/>
                <a:cs typeface="Arial" pitchFamily="34" charset="0"/>
              </a:rPr>
              <a:t>accountability</a:t>
            </a:r>
            <a:r>
              <a:rPr lang="en-US" sz="2800"/>
              <a:t>.” </a:t>
            </a:r>
          </a:p>
          <a:p>
            <a:pPr algn="r" eaLnBrk="0" hangingPunct="0"/>
            <a:r>
              <a:rPr lang="en-US"/>
              <a:t>	</a:t>
            </a:r>
            <a:r>
              <a:rPr lang="en-US" sz="1600"/>
              <a:t>– They</a:t>
            </a:r>
            <a:endParaRPr lang="en-US" sz="1600" i="1"/>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BIETemplate3">
  <a:themeElements>
    <a:clrScheme name="">
      <a:dk1>
        <a:srgbClr val="000000"/>
      </a:dk1>
      <a:lt1>
        <a:srgbClr val="FFFFFF"/>
      </a:lt1>
      <a:dk2>
        <a:srgbClr val="000000"/>
      </a:dk2>
      <a:lt2>
        <a:srgbClr val="808080"/>
      </a:lt2>
      <a:accent1>
        <a:srgbClr val="CCCCCC"/>
      </a:accent1>
      <a:accent2>
        <a:srgbClr val="991827"/>
      </a:accent2>
      <a:accent3>
        <a:srgbClr val="FFFFFF"/>
      </a:accent3>
      <a:accent4>
        <a:srgbClr val="000000"/>
      </a:accent4>
      <a:accent5>
        <a:srgbClr val="E2E2E2"/>
      </a:accent5>
      <a:accent6>
        <a:srgbClr val="8A1522"/>
      </a:accent6>
      <a:hlink>
        <a:srgbClr val="FFAF18"/>
      </a:hlink>
      <a:folHlink>
        <a:srgbClr val="FFE957"/>
      </a:folHlink>
    </a:clrScheme>
    <a:fontScheme name="BIETemplate3">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lnDef>
  </a:objectDefaults>
  <a:extraClrSchemeLst>
    <a:extraClrScheme>
      <a:clrScheme name="BIETemplate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ETemplate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ETemplate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ETemplate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ETemplate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ETemplate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ETemplate3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ETemplate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ETemplate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ETemplate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ETemplate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ETemplate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IETemplate3">
  <a:themeElements>
    <a:clrScheme name="">
      <a:dk1>
        <a:srgbClr val="000000"/>
      </a:dk1>
      <a:lt1>
        <a:srgbClr val="FFFFFF"/>
      </a:lt1>
      <a:dk2>
        <a:srgbClr val="000000"/>
      </a:dk2>
      <a:lt2>
        <a:srgbClr val="808080"/>
      </a:lt2>
      <a:accent1>
        <a:srgbClr val="CCCCCC"/>
      </a:accent1>
      <a:accent2>
        <a:srgbClr val="991827"/>
      </a:accent2>
      <a:accent3>
        <a:srgbClr val="FFFFFF"/>
      </a:accent3>
      <a:accent4>
        <a:srgbClr val="000000"/>
      </a:accent4>
      <a:accent5>
        <a:srgbClr val="E2E2E2"/>
      </a:accent5>
      <a:accent6>
        <a:srgbClr val="8A1522"/>
      </a:accent6>
      <a:hlink>
        <a:srgbClr val="FFAF18"/>
      </a:hlink>
      <a:folHlink>
        <a:srgbClr val="FFE957"/>
      </a:folHlink>
    </a:clrScheme>
    <a:fontScheme name="BIETemplate3">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lnDef>
  </a:objectDefaults>
  <a:extraClrSchemeLst>
    <a:extraClrScheme>
      <a:clrScheme name="BIETemplate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ETemplate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ETemplate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ETemplate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ETemplate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ETemplate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ETemplate3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ETemplate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ETemplate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ETemplate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ETemplate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ETemplate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BIETemplate3">
  <a:themeElements>
    <a:clrScheme name="">
      <a:dk1>
        <a:srgbClr val="000000"/>
      </a:dk1>
      <a:lt1>
        <a:srgbClr val="FFFFFF"/>
      </a:lt1>
      <a:dk2>
        <a:srgbClr val="000000"/>
      </a:dk2>
      <a:lt2>
        <a:srgbClr val="808080"/>
      </a:lt2>
      <a:accent1>
        <a:srgbClr val="CCCCCC"/>
      </a:accent1>
      <a:accent2>
        <a:srgbClr val="991827"/>
      </a:accent2>
      <a:accent3>
        <a:srgbClr val="FFFFFF"/>
      </a:accent3>
      <a:accent4>
        <a:srgbClr val="000000"/>
      </a:accent4>
      <a:accent5>
        <a:srgbClr val="E2E2E2"/>
      </a:accent5>
      <a:accent6>
        <a:srgbClr val="8A1522"/>
      </a:accent6>
      <a:hlink>
        <a:srgbClr val="FFAF18"/>
      </a:hlink>
      <a:folHlink>
        <a:srgbClr val="FFE957"/>
      </a:folHlink>
    </a:clrScheme>
    <a:fontScheme name="BIETemplate3">
      <a:majorFont>
        <a:latin typeface="Times"/>
        <a:ea typeface=""/>
        <a:cs typeface=""/>
      </a:majorFont>
      <a:minorFont>
        <a:latin typeface="Time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charset="0"/>
          </a:defRPr>
        </a:defPPr>
      </a:lstStyle>
    </a:lnDef>
  </a:objectDefaults>
  <a:extraClrSchemeLst>
    <a:extraClrScheme>
      <a:clrScheme name="BIETemplate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IETemplate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IETemplate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IETemplate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IETemplate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IETemplate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IETemplate3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IETemplate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IETemplate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IETemplate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IETemplate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IETemplate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DigitalBaBE:Documents:PROJECTS A active:Buck Institute:PPT PresentationIdeas:PPT template comps:BIETemplate3</Template>
  <TotalTime>20215</TotalTime>
  <Words>6666</Words>
  <Application>Microsoft Office PowerPoint</Application>
  <PresentationFormat>On-screen Show (4:3)</PresentationFormat>
  <Paragraphs>1209</Paragraphs>
  <Slides>75</Slides>
  <Notes>73</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75</vt:i4>
      </vt:variant>
    </vt:vector>
  </HeadingPairs>
  <TitlesOfParts>
    <vt:vector size="79" baseType="lpstr">
      <vt:lpstr>BIETemplate3</vt:lpstr>
      <vt:lpstr>1_BIETemplate3</vt:lpstr>
      <vt:lpstr>2_BIETemplate3</vt:lpstr>
      <vt:lpstr>Document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 ACTIVITY-BASED VS. PROJECT-BASED</vt:lpstr>
      <vt:lpstr>Slide 24</vt:lpstr>
      <vt:lpstr>Slide 25</vt:lpstr>
      <vt:lpstr>Slide 26</vt:lpstr>
      <vt:lpstr>Slide 27</vt:lpstr>
      <vt:lpstr>Slide 28</vt:lpstr>
      <vt:lpstr>S T E M</vt:lpstr>
      <vt:lpstr>TECHNOLOGY</vt:lpstr>
      <vt:lpstr>Slide 31</vt:lpstr>
      <vt:lpstr>Project Search</vt:lpstr>
      <vt:lpstr>Slide 33</vt:lpstr>
      <vt:lpstr>Slide 34</vt:lpstr>
      <vt:lpstr>Slide 35</vt:lpstr>
      <vt:lpstr>Slide 36</vt:lpstr>
      <vt:lpstr>Slide 37</vt:lpstr>
      <vt:lpstr>Slide 38</vt:lpstr>
      <vt:lpstr>Slide 39</vt:lpstr>
      <vt:lpstr>Using the TUBRIC</vt:lpstr>
      <vt:lpstr>The TUBRIC Tool</vt:lpstr>
      <vt:lpstr>Slide 42</vt:lpstr>
      <vt:lpstr>Slide 43</vt:lpstr>
      <vt:lpstr>Content Standards </vt:lpstr>
      <vt:lpstr>Slide 45</vt:lpstr>
      <vt:lpstr>Major Products &amp; Performances</vt:lpstr>
      <vt:lpstr>A Good Site for Resources</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Resources and Reflections </vt:lpstr>
      <vt:lpstr>Resources and Reflections </vt:lpstr>
      <vt:lpstr>Closing Moves</vt:lpstr>
      <vt:lpstr>Slide 68</vt:lpstr>
      <vt:lpstr>Slide 69</vt:lpstr>
      <vt:lpstr>Research Partners</vt:lpstr>
      <vt:lpstr>Project Calendar</vt:lpstr>
      <vt:lpstr>Slide 72</vt:lpstr>
      <vt:lpstr>Slide 73</vt:lpstr>
      <vt:lpstr>Thematic Units Chosen by Stratford/ Bailey/ Cotton</vt:lpstr>
      <vt:lpstr>Our goal for the next four days is to develop for all four nine weeks and upload to the Stratford Wikispace</vt:lpstr>
    </vt:vector>
  </TitlesOfParts>
  <Company>ebStudios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  Title Here</dc:title>
  <dc:creator>Erika Bauer</dc:creator>
  <cp:lastModifiedBy>MNPS User</cp:lastModifiedBy>
  <cp:revision>1222</cp:revision>
  <cp:lastPrinted>2009-10-27T16:23:59Z</cp:lastPrinted>
  <dcterms:created xsi:type="dcterms:W3CDTF">2010-04-13T19:49:01Z</dcterms:created>
  <dcterms:modified xsi:type="dcterms:W3CDTF">2011-07-26T04:02:10Z</dcterms:modified>
</cp:coreProperties>
</file>